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56" r:id="rId2"/>
    <p:sldId id="257" r:id="rId3"/>
    <p:sldId id="258" r:id="rId4"/>
    <p:sldId id="259" r:id="rId5"/>
    <p:sldId id="261" r:id="rId6"/>
    <p:sldId id="262" r:id="rId7"/>
    <p:sldId id="263" r:id="rId8"/>
    <p:sldId id="264" r:id="rId9"/>
    <p:sldId id="265" r:id="rId10"/>
    <p:sldId id="266" r:id="rId11"/>
    <p:sldId id="267" r:id="rId12"/>
    <p:sldId id="268" r:id="rId13"/>
    <p:sldId id="274" r:id="rId14"/>
    <p:sldId id="269" r:id="rId15"/>
    <p:sldId id="270" r:id="rId16"/>
    <p:sldId id="272" r:id="rId17"/>
    <p:sldId id="273" r:id="rId18"/>
    <p:sldId id="275" r:id="rId19"/>
    <p:sldId id="293" r:id="rId20"/>
    <p:sldId id="276" r:id="rId21"/>
    <p:sldId id="277" r:id="rId22"/>
    <p:sldId id="294" r:id="rId23"/>
    <p:sldId id="295" r:id="rId24"/>
    <p:sldId id="296" r:id="rId25"/>
    <p:sldId id="297" r:id="rId26"/>
    <p:sldId id="298" r:id="rId27"/>
    <p:sldId id="299" r:id="rId28"/>
    <p:sldId id="278" r:id="rId29"/>
    <p:sldId id="282" r:id="rId30"/>
    <p:sldId id="283" r:id="rId31"/>
    <p:sldId id="284" r:id="rId32"/>
    <p:sldId id="291" r:id="rId33"/>
    <p:sldId id="286" r:id="rId34"/>
    <p:sldId id="287" r:id="rId35"/>
    <p:sldId id="288" r:id="rId36"/>
    <p:sldId id="289" r:id="rId37"/>
    <p:sldId id="285" r:id="rId38"/>
    <p:sldId id="290" r:id="rId39"/>
    <p:sldId id="292" r:id="rId4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0"/>
    <p:restoredTop sz="94640"/>
  </p:normalViewPr>
  <p:slideViewPr>
    <p:cSldViewPr snapToGrid="0" snapToObjects="1">
      <p:cViewPr varScale="1">
        <p:scale>
          <a:sx n="78" d="100"/>
          <a:sy n="78" d="100"/>
        </p:scale>
        <p:origin x="72" y="9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E73AFA0-628C-6847-AB23-A28346AAD710}" type="datetimeFigureOut">
              <a:rPr lang="en-US" smtClean="0"/>
              <a:t>11/26/2019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6383EB-641B-1D47-8B88-A3345F6B870F}" type="slidenum">
              <a:rPr lang="en-US" smtClean="0"/>
              <a:t>‹#›</a:t>
            </a:fld>
            <a:endParaRPr lang="en-US"/>
          </a:p>
        </p:txBody>
      </p:sp>
    </p:spTree>
    <p:extLst>
      <p:ext uri="{BB962C8B-B14F-4D97-AF65-F5344CB8AC3E}">
        <p14:creationId xmlns:p14="http://schemas.microsoft.com/office/powerpoint/2010/main" val="18605980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E73AFA0-628C-6847-AB23-A28346AAD710}" type="datetimeFigureOut">
              <a:rPr lang="en-US" smtClean="0"/>
              <a:t>11/26/2019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6383EB-641B-1D47-8B88-A3345F6B870F}" type="slidenum">
              <a:rPr lang="en-US" smtClean="0"/>
              <a:t>‹#›</a:t>
            </a:fld>
            <a:endParaRPr lang="en-US"/>
          </a:p>
        </p:txBody>
      </p:sp>
    </p:spTree>
    <p:extLst>
      <p:ext uri="{BB962C8B-B14F-4D97-AF65-F5344CB8AC3E}">
        <p14:creationId xmlns:p14="http://schemas.microsoft.com/office/powerpoint/2010/main" val="36680073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E73AFA0-628C-6847-AB23-A28346AAD710}" type="datetimeFigureOut">
              <a:rPr lang="en-US" smtClean="0"/>
              <a:t>11/26/2019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6383EB-641B-1D47-8B88-A3345F6B870F}" type="slidenum">
              <a:rPr lang="en-US" smtClean="0"/>
              <a:t>‹#›</a:t>
            </a:fld>
            <a:endParaRPr lang="en-US"/>
          </a:p>
        </p:txBody>
      </p:sp>
    </p:spTree>
    <p:extLst>
      <p:ext uri="{BB962C8B-B14F-4D97-AF65-F5344CB8AC3E}">
        <p14:creationId xmlns:p14="http://schemas.microsoft.com/office/powerpoint/2010/main" val="7501158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E73AFA0-628C-6847-AB23-A28346AAD710}" type="datetimeFigureOut">
              <a:rPr lang="en-US" smtClean="0"/>
              <a:t>11/26/2019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6383EB-641B-1D47-8B88-A3345F6B870F}" type="slidenum">
              <a:rPr lang="en-US" smtClean="0"/>
              <a:t>‹#›</a:t>
            </a:fld>
            <a:endParaRPr lang="en-US"/>
          </a:p>
        </p:txBody>
      </p:sp>
    </p:spTree>
    <p:extLst>
      <p:ext uri="{BB962C8B-B14F-4D97-AF65-F5344CB8AC3E}">
        <p14:creationId xmlns:p14="http://schemas.microsoft.com/office/powerpoint/2010/main" val="36076179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E73AFA0-628C-6847-AB23-A28346AAD710}" type="datetimeFigureOut">
              <a:rPr lang="en-US" smtClean="0"/>
              <a:t>11/26/2019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6383EB-641B-1D47-8B88-A3345F6B870F}" type="slidenum">
              <a:rPr lang="en-US" smtClean="0"/>
              <a:t>‹#›</a:t>
            </a:fld>
            <a:endParaRPr lang="en-US"/>
          </a:p>
        </p:txBody>
      </p:sp>
    </p:spTree>
    <p:extLst>
      <p:ext uri="{BB962C8B-B14F-4D97-AF65-F5344CB8AC3E}">
        <p14:creationId xmlns:p14="http://schemas.microsoft.com/office/powerpoint/2010/main" val="26365327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E73AFA0-628C-6847-AB23-A28346AAD710}" type="datetimeFigureOut">
              <a:rPr lang="en-US" smtClean="0"/>
              <a:t>11/26/2019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C6383EB-641B-1D47-8B88-A3345F6B870F}" type="slidenum">
              <a:rPr lang="en-US" smtClean="0"/>
              <a:t>‹#›</a:t>
            </a:fld>
            <a:endParaRPr lang="en-US"/>
          </a:p>
        </p:txBody>
      </p:sp>
    </p:spTree>
    <p:extLst>
      <p:ext uri="{BB962C8B-B14F-4D97-AF65-F5344CB8AC3E}">
        <p14:creationId xmlns:p14="http://schemas.microsoft.com/office/powerpoint/2010/main" val="32259023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E73AFA0-628C-6847-AB23-A28346AAD710}" type="datetimeFigureOut">
              <a:rPr lang="en-US" smtClean="0"/>
              <a:t>11/26/2019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C6383EB-641B-1D47-8B88-A3345F6B870F}" type="slidenum">
              <a:rPr lang="en-US" smtClean="0"/>
              <a:t>‹#›</a:t>
            </a:fld>
            <a:endParaRPr lang="en-US"/>
          </a:p>
        </p:txBody>
      </p:sp>
    </p:spTree>
    <p:extLst>
      <p:ext uri="{BB962C8B-B14F-4D97-AF65-F5344CB8AC3E}">
        <p14:creationId xmlns:p14="http://schemas.microsoft.com/office/powerpoint/2010/main" val="10043892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E73AFA0-628C-6847-AB23-A28346AAD710}" type="datetimeFigureOut">
              <a:rPr lang="en-US" smtClean="0"/>
              <a:t>11/26/2019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C6383EB-641B-1D47-8B88-A3345F6B870F}" type="slidenum">
              <a:rPr lang="en-US" smtClean="0"/>
              <a:t>‹#›</a:t>
            </a:fld>
            <a:endParaRPr lang="en-US"/>
          </a:p>
        </p:txBody>
      </p:sp>
    </p:spTree>
    <p:extLst>
      <p:ext uri="{BB962C8B-B14F-4D97-AF65-F5344CB8AC3E}">
        <p14:creationId xmlns:p14="http://schemas.microsoft.com/office/powerpoint/2010/main" val="32610938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E73AFA0-628C-6847-AB23-A28346AAD710}" type="datetimeFigureOut">
              <a:rPr lang="en-US" smtClean="0"/>
              <a:t>11/26/2019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C6383EB-641B-1D47-8B88-A3345F6B870F}" type="slidenum">
              <a:rPr lang="en-US" smtClean="0"/>
              <a:t>‹#›</a:t>
            </a:fld>
            <a:endParaRPr lang="en-US"/>
          </a:p>
        </p:txBody>
      </p:sp>
    </p:spTree>
    <p:extLst>
      <p:ext uri="{BB962C8B-B14F-4D97-AF65-F5344CB8AC3E}">
        <p14:creationId xmlns:p14="http://schemas.microsoft.com/office/powerpoint/2010/main" val="40446273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E73AFA0-628C-6847-AB23-A28346AAD710}" type="datetimeFigureOut">
              <a:rPr lang="en-US" smtClean="0"/>
              <a:t>11/26/2019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C6383EB-641B-1D47-8B88-A3345F6B870F}" type="slidenum">
              <a:rPr lang="en-US" smtClean="0"/>
              <a:t>‹#›</a:t>
            </a:fld>
            <a:endParaRPr lang="en-US"/>
          </a:p>
        </p:txBody>
      </p:sp>
    </p:spTree>
    <p:extLst>
      <p:ext uri="{BB962C8B-B14F-4D97-AF65-F5344CB8AC3E}">
        <p14:creationId xmlns:p14="http://schemas.microsoft.com/office/powerpoint/2010/main" val="19136728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E73AFA0-628C-6847-AB23-A28346AAD710}" type="datetimeFigureOut">
              <a:rPr lang="en-US" smtClean="0"/>
              <a:t>11/26/2019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C6383EB-641B-1D47-8B88-A3345F6B870F}" type="slidenum">
              <a:rPr lang="en-US" smtClean="0"/>
              <a:t>‹#›</a:t>
            </a:fld>
            <a:endParaRPr lang="en-US"/>
          </a:p>
        </p:txBody>
      </p:sp>
    </p:spTree>
    <p:extLst>
      <p:ext uri="{BB962C8B-B14F-4D97-AF65-F5344CB8AC3E}">
        <p14:creationId xmlns:p14="http://schemas.microsoft.com/office/powerpoint/2010/main" val="36580469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E73AFA0-628C-6847-AB23-A28346AAD710}" type="datetimeFigureOut">
              <a:rPr lang="en-US" smtClean="0"/>
              <a:t>11/26/2019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C6383EB-641B-1D47-8B88-A3345F6B870F}" type="slidenum">
              <a:rPr lang="en-US" smtClean="0"/>
              <a:t>‹#›</a:t>
            </a:fld>
            <a:endParaRPr lang="en-US"/>
          </a:p>
        </p:txBody>
      </p:sp>
    </p:spTree>
    <p:extLst>
      <p:ext uri="{BB962C8B-B14F-4D97-AF65-F5344CB8AC3E}">
        <p14:creationId xmlns:p14="http://schemas.microsoft.com/office/powerpoint/2010/main" val="2832545489"/>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1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1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29.xml.rels><?xml version="1.0" encoding="UTF-8" standalone="yes"?>
<Relationships xmlns="http://schemas.openxmlformats.org/package/2006/relationships"><Relationship Id="rId2" Type="http://schemas.openxmlformats.org/officeDocument/2006/relationships/image" Target="../media/image35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7.png"/><Relationship Id="rId4" Type="http://schemas.openxmlformats.org/officeDocument/2006/relationships/image" Target="../media/image360.png"/></Relationships>
</file>

<file path=ppt/slides/_rels/slide3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E041531-973C-0F46-8DDE-6358A72759D2}"/>
              </a:ext>
            </a:extLst>
          </p:cNvPr>
          <p:cNvPicPr>
            <a:picLocks noChangeAspect="1"/>
          </p:cNvPicPr>
          <p:nvPr/>
        </p:nvPicPr>
        <p:blipFill>
          <a:blip r:embed="rId2"/>
          <a:stretch>
            <a:fillRect/>
          </a:stretch>
        </p:blipFill>
        <p:spPr>
          <a:xfrm>
            <a:off x="5334000" y="0"/>
            <a:ext cx="6858000" cy="6858000"/>
          </a:xfrm>
          <a:prstGeom prst="rect">
            <a:avLst/>
          </a:prstGeom>
        </p:spPr>
      </p:pic>
      <p:sp>
        <p:nvSpPr>
          <p:cNvPr id="2" name="Title 1">
            <a:extLst>
              <a:ext uri="{FF2B5EF4-FFF2-40B4-BE49-F238E27FC236}">
                <a16:creationId xmlns:a16="http://schemas.microsoft.com/office/drawing/2014/main" id="{A60917C8-1B9B-9245-8D1E-B28EB35FDF32}"/>
              </a:ext>
            </a:extLst>
          </p:cNvPr>
          <p:cNvSpPr>
            <a:spLocks noGrp="1"/>
          </p:cNvSpPr>
          <p:nvPr>
            <p:ph type="ctrTitle"/>
          </p:nvPr>
        </p:nvSpPr>
        <p:spPr>
          <a:xfrm>
            <a:off x="0" y="0"/>
            <a:ext cx="5746044" cy="2387600"/>
          </a:xfrm>
        </p:spPr>
        <p:txBody>
          <a:bodyPr>
            <a:normAutofit/>
          </a:bodyPr>
          <a:lstStyle/>
          <a:p>
            <a:r>
              <a:rPr lang="en-US" sz="11500" b="1" dirty="0">
                <a:latin typeface="Baskerville" panose="02020502070401020303" pitchFamily="18" charset="0"/>
                <a:ea typeface="Baskerville" panose="02020502070401020303" pitchFamily="18" charset="0"/>
              </a:rPr>
              <a:t>RSA</a:t>
            </a:r>
            <a:r>
              <a:rPr lang="en-US" sz="8800" dirty="0">
                <a:latin typeface="Baskerville" panose="02020502070401020303" pitchFamily="18" charset="0"/>
                <a:ea typeface="Baskerville" panose="02020502070401020303" pitchFamily="18" charset="0"/>
              </a:rPr>
              <a:t> </a:t>
            </a:r>
          </a:p>
        </p:txBody>
      </p:sp>
      <p:sp>
        <p:nvSpPr>
          <p:cNvPr id="3" name="Subtitle 2">
            <a:extLst>
              <a:ext uri="{FF2B5EF4-FFF2-40B4-BE49-F238E27FC236}">
                <a16:creationId xmlns:a16="http://schemas.microsoft.com/office/drawing/2014/main" id="{F9826F3C-F50E-E543-A97D-C79BDC567198}"/>
              </a:ext>
            </a:extLst>
          </p:cNvPr>
          <p:cNvSpPr>
            <a:spLocks noGrp="1"/>
          </p:cNvSpPr>
          <p:nvPr>
            <p:ph type="subTitle" idx="1"/>
          </p:nvPr>
        </p:nvSpPr>
        <p:spPr>
          <a:xfrm>
            <a:off x="1399822" y="3697112"/>
            <a:ext cx="3273778" cy="2679258"/>
          </a:xfrm>
        </p:spPr>
        <p:txBody>
          <a:bodyPr>
            <a:normAutofit lnSpcReduction="10000"/>
          </a:bodyPr>
          <a:lstStyle/>
          <a:p>
            <a:r>
              <a:rPr lang="en-US" sz="3600" dirty="0">
                <a:latin typeface="Baskerville" panose="02020502070401020303" pitchFamily="18" charset="0"/>
                <a:ea typeface="Baskerville" panose="02020502070401020303" pitchFamily="18" charset="0"/>
              </a:rPr>
              <a:t>Presenters:</a:t>
            </a:r>
          </a:p>
          <a:p>
            <a:r>
              <a:rPr lang="en-US" sz="3200" dirty="0">
                <a:latin typeface="Baskerville" panose="02020502070401020303" pitchFamily="18" charset="0"/>
                <a:ea typeface="Baskerville" panose="02020502070401020303" pitchFamily="18" charset="0"/>
              </a:rPr>
              <a:t>Peter Chung </a:t>
            </a:r>
          </a:p>
          <a:p>
            <a:r>
              <a:rPr lang="en-US" sz="3200" dirty="0">
                <a:latin typeface="Baskerville" panose="02020502070401020303" pitchFamily="18" charset="0"/>
                <a:ea typeface="Baskerville" panose="02020502070401020303" pitchFamily="18" charset="0"/>
              </a:rPr>
              <a:t>Aaron Ko</a:t>
            </a:r>
          </a:p>
          <a:p>
            <a:r>
              <a:rPr lang="en-US" sz="3200" dirty="0">
                <a:latin typeface="Baskerville" panose="02020502070401020303" pitchFamily="18" charset="0"/>
                <a:ea typeface="Baskerville" panose="02020502070401020303" pitchFamily="18" charset="0"/>
              </a:rPr>
              <a:t> </a:t>
            </a:r>
            <a:r>
              <a:rPr lang="en-US" sz="3200" dirty="0" err="1">
                <a:latin typeface="Baskerville" panose="02020502070401020303" pitchFamily="18" charset="0"/>
                <a:ea typeface="Baskerville" panose="02020502070401020303" pitchFamily="18" charset="0"/>
              </a:rPr>
              <a:t>Xinying</a:t>
            </a:r>
            <a:r>
              <a:rPr lang="en-US" sz="3200" dirty="0">
                <a:latin typeface="Baskerville" panose="02020502070401020303" pitchFamily="18" charset="0"/>
                <a:ea typeface="Baskerville" panose="02020502070401020303" pitchFamily="18" charset="0"/>
              </a:rPr>
              <a:t> Wang</a:t>
            </a:r>
          </a:p>
          <a:p>
            <a:r>
              <a:rPr lang="en-US" sz="3200" dirty="0">
                <a:latin typeface="Baskerville" panose="02020502070401020303" pitchFamily="18" charset="0"/>
                <a:ea typeface="Baskerville" panose="02020502070401020303" pitchFamily="18" charset="0"/>
              </a:rPr>
              <a:t> </a:t>
            </a:r>
            <a:r>
              <a:rPr lang="en-US" sz="3200" dirty="0" err="1">
                <a:latin typeface="Baskerville" panose="02020502070401020303" pitchFamily="18" charset="0"/>
                <a:ea typeface="Baskerville" panose="02020502070401020303" pitchFamily="18" charset="0"/>
              </a:rPr>
              <a:t>Wenbin</a:t>
            </a:r>
            <a:r>
              <a:rPr lang="en-US" sz="3200" dirty="0">
                <a:latin typeface="Baskerville" panose="02020502070401020303" pitchFamily="18" charset="0"/>
                <a:ea typeface="Baskerville" panose="02020502070401020303" pitchFamily="18" charset="0"/>
              </a:rPr>
              <a:t> Wu</a:t>
            </a:r>
          </a:p>
        </p:txBody>
      </p:sp>
    </p:spTree>
    <p:extLst>
      <p:ext uri="{BB962C8B-B14F-4D97-AF65-F5344CB8AC3E}">
        <p14:creationId xmlns:p14="http://schemas.microsoft.com/office/powerpoint/2010/main" val="24094851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A6FBCA97-83A3-3445-B531-1616285146C9}"/>
                  </a:ext>
                </a:extLst>
              </p:cNvPr>
              <p:cNvSpPr>
                <a:spLocks noGrp="1"/>
              </p:cNvSpPr>
              <p:nvPr>
                <p:ph idx="1"/>
              </p:nvPr>
            </p:nvSpPr>
            <p:spPr>
              <a:xfrm>
                <a:off x="243067" y="320916"/>
                <a:ext cx="11794603" cy="5744218"/>
              </a:xfrm>
            </p:spPr>
            <p:txBody>
              <a:bodyPr>
                <a:normAutofit lnSpcReduction="10000"/>
              </a:bodyPr>
              <a:lstStyle/>
              <a:p>
                <a:pPr marL="0" indent="0">
                  <a:buNone/>
                </a:pPr>
                <a:r>
                  <a:rPr lang="en-US" dirty="0">
                    <a:latin typeface="Baskerville" panose="02020502070401020303" pitchFamily="18" charset="0"/>
                    <a:ea typeface="Baskerville" panose="02020502070401020303" pitchFamily="18" charset="0"/>
                  </a:rPr>
                  <a:t>Example: Factor 2041, where </a:t>
                </a:r>
                <a14:m>
                  <m:oMath xmlns:m="http://schemas.openxmlformats.org/officeDocument/2006/math">
                    <m:r>
                      <a:rPr lang="en-US" i="1">
                        <a:latin typeface="Cambria Math" panose="02040503050406030204" pitchFamily="18" charset="0"/>
                        <a:ea typeface="Baskerville" panose="02020502070401020303" pitchFamily="18" charset="0"/>
                      </a:rPr>
                      <m:t>𝑥</m:t>
                    </m:r>
                  </m:oMath>
                </a14:m>
                <a:r>
                  <a:rPr lang="en-US" dirty="0">
                    <a:latin typeface="Baskerville" panose="02020502070401020303" pitchFamily="18" charset="0"/>
                    <a:ea typeface="Baskerville" panose="02020502070401020303" pitchFamily="18" charset="0"/>
                  </a:rPr>
                  <a:t> starts from </a:t>
                </a:r>
                <a14:m>
                  <m:oMath xmlns:m="http://schemas.openxmlformats.org/officeDocument/2006/math">
                    <m:d>
                      <m:dPr>
                        <m:begChr m:val="⌈"/>
                        <m:endChr m:val="⌉"/>
                        <m:ctrlPr>
                          <a:rPr lang="en-US" i="1">
                            <a:latin typeface="Cambria Math" panose="02040503050406030204" pitchFamily="18" charset="0"/>
                            <a:ea typeface="Baskerville" panose="02020502070401020303" pitchFamily="18" charset="0"/>
                          </a:rPr>
                        </m:ctrlPr>
                      </m:dPr>
                      <m:e>
                        <m:r>
                          <a:rPr lang="en-US" i="1">
                            <a:latin typeface="Cambria Math" panose="02040503050406030204" pitchFamily="18" charset="0"/>
                            <a:ea typeface="Baskerville" panose="02020502070401020303" pitchFamily="18" charset="0"/>
                          </a:rPr>
                          <m:t>2041</m:t>
                        </m:r>
                      </m:e>
                    </m:d>
                    <m:r>
                      <a:rPr lang="en-US" i="1">
                        <a:latin typeface="Cambria Math" panose="02040503050406030204" pitchFamily="18" charset="0"/>
                        <a:ea typeface="Baskerville" panose="02020502070401020303" pitchFamily="18" charset="0"/>
                      </a:rPr>
                      <m:t>=46</m:t>
                    </m:r>
                  </m:oMath>
                </a14:m>
                <a:endParaRPr lang="en-US" dirty="0">
                  <a:latin typeface="Baskerville" panose="02020502070401020303" pitchFamily="18" charset="0"/>
                  <a:ea typeface="Baskerville" panose="02020502070401020303" pitchFamily="18" charset="0"/>
                </a:endParaRPr>
              </a:p>
              <a:p>
                <a:pPr marL="0" indent="0" algn="ctr">
                  <a:buNone/>
                </a:pPr>
                <a14:m>
                  <m:oMath xmlns:m="http://schemas.openxmlformats.org/officeDocument/2006/math">
                    <m:sSup>
                      <m:sSupPr>
                        <m:ctrlPr>
                          <a:rPr lang="en-US" b="1" i="1" smtClean="0">
                            <a:solidFill>
                              <a:srgbClr val="FFFF00"/>
                            </a:solidFill>
                            <a:latin typeface="Cambria Math" panose="02040503050406030204" pitchFamily="18" charset="0"/>
                            <a:ea typeface="Baskerville" panose="02020502070401020303" pitchFamily="18" charset="0"/>
                          </a:rPr>
                        </m:ctrlPr>
                      </m:sSupPr>
                      <m:e>
                        <m:r>
                          <a:rPr lang="en-US" b="1" i="1" smtClean="0">
                            <a:solidFill>
                              <a:srgbClr val="FFFF00"/>
                            </a:solidFill>
                            <a:latin typeface="Cambria Math" panose="02040503050406030204" pitchFamily="18" charset="0"/>
                            <a:ea typeface="Baskerville" panose="02020502070401020303" pitchFamily="18" charset="0"/>
                          </a:rPr>
                          <m:t> </m:t>
                        </m:r>
                        <m:r>
                          <a:rPr lang="en-US" b="1" i="1">
                            <a:solidFill>
                              <a:srgbClr val="FFFF00"/>
                            </a:solidFill>
                            <a:latin typeface="Cambria Math" panose="02040503050406030204" pitchFamily="18" charset="0"/>
                            <a:ea typeface="Baskerville" panose="02020502070401020303" pitchFamily="18" charset="0"/>
                          </a:rPr>
                          <m:t>𝟒𝟔</m:t>
                        </m:r>
                      </m:e>
                      <m:sup>
                        <m:r>
                          <a:rPr lang="en-US" b="1" i="1">
                            <a:solidFill>
                              <a:srgbClr val="FFFF00"/>
                            </a:solidFill>
                            <a:latin typeface="Cambria Math" panose="02040503050406030204" pitchFamily="18" charset="0"/>
                            <a:ea typeface="Baskerville" panose="02020502070401020303" pitchFamily="18" charset="0"/>
                          </a:rPr>
                          <m:t>𝟐</m:t>
                        </m:r>
                      </m:sup>
                    </m:sSup>
                    <m:d>
                      <m:dPr>
                        <m:ctrlPr>
                          <a:rPr lang="en-US" b="1" i="1">
                            <a:solidFill>
                              <a:srgbClr val="FFFF00"/>
                            </a:solidFill>
                            <a:latin typeface="Cambria Math" panose="02040503050406030204" pitchFamily="18" charset="0"/>
                            <a:ea typeface="Baskerville" panose="02020502070401020303" pitchFamily="18" charset="0"/>
                          </a:rPr>
                        </m:ctrlPr>
                      </m:dPr>
                      <m:e>
                        <m:r>
                          <a:rPr lang="en-US" b="1" i="1">
                            <a:solidFill>
                              <a:srgbClr val="FFFF00"/>
                            </a:solidFill>
                            <a:latin typeface="Cambria Math" panose="02040503050406030204" pitchFamily="18" charset="0"/>
                            <a:ea typeface="Baskerville" panose="02020502070401020303" pitchFamily="18" charset="0"/>
                          </a:rPr>
                          <m:t>𝒎𝒐𝒅</m:t>
                        </m:r>
                        <m:r>
                          <a:rPr lang="en-US" b="1" i="1">
                            <a:solidFill>
                              <a:srgbClr val="FFFF00"/>
                            </a:solidFill>
                            <a:latin typeface="Cambria Math" panose="02040503050406030204" pitchFamily="18" charset="0"/>
                            <a:ea typeface="Baskerville" panose="02020502070401020303" pitchFamily="18" charset="0"/>
                          </a:rPr>
                          <m:t> </m:t>
                        </m:r>
                        <m:r>
                          <a:rPr lang="en-US" b="1" i="1">
                            <a:solidFill>
                              <a:srgbClr val="FFFF00"/>
                            </a:solidFill>
                            <a:latin typeface="Cambria Math" panose="02040503050406030204" pitchFamily="18" charset="0"/>
                            <a:ea typeface="Baskerville" panose="02020502070401020303" pitchFamily="18" charset="0"/>
                          </a:rPr>
                          <m:t>𝟐𝟎𝟒𝟏</m:t>
                        </m:r>
                      </m:e>
                    </m:d>
                    <m:r>
                      <a:rPr lang="en-US" b="1" i="1">
                        <a:solidFill>
                          <a:srgbClr val="FFFF00"/>
                        </a:solidFill>
                        <a:latin typeface="Cambria Math" panose="02040503050406030204" pitchFamily="18" charset="0"/>
                        <a:ea typeface="Cambria Math" panose="02040503050406030204" pitchFamily="18" charset="0"/>
                      </a:rPr>
                      <m:t>≡   </m:t>
                    </m:r>
                    <m:r>
                      <a:rPr lang="en-US" b="1" i="1">
                        <a:solidFill>
                          <a:srgbClr val="FFFF00"/>
                        </a:solidFill>
                        <a:latin typeface="Cambria Math" panose="02040503050406030204" pitchFamily="18" charset="0"/>
                        <a:ea typeface="Cambria Math" panose="02040503050406030204" pitchFamily="18" charset="0"/>
                      </a:rPr>
                      <m:t>𝟕𝟓</m:t>
                    </m:r>
                    <m:r>
                      <a:rPr lang="en-US" b="1" i="1">
                        <a:solidFill>
                          <a:srgbClr val="FFFF00"/>
                        </a:solidFill>
                        <a:latin typeface="Cambria Math" panose="02040503050406030204" pitchFamily="18" charset="0"/>
                        <a:ea typeface="Cambria Math" panose="02040503050406030204" pitchFamily="18" charset="0"/>
                      </a:rPr>
                      <m:t>≡         </m:t>
                    </m:r>
                    <m:r>
                      <a:rPr lang="en-US" b="1" i="1">
                        <a:solidFill>
                          <a:srgbClr val="FFFF00"/>
                        </a:solidFill>
                        <a:latin typeface="Cambria Math" panose="02040503050406030204" pitchFamily="18" charset="0"/>
                        <a:ea typeface="Cambria Math" panose="02040503050406030204" pitchFamily="18" charset="0"/>
                      </a:rPr>
                      <m:t>𝟑</m:t>
                    </m:r>
                    <m:r>
                      <a:rPr lang="en-US" b="1" i="1" smtClean="0">
                        <a:solidFill>
                          <a:srgbClr val="FFFF00"/>
                        </a:solidFill>
                        <a:latin typeface="Cambria Math" panose="02040503050406030204" pitchFamily="18" charset="0"/>
                        <a:ea typeface="Cambria Math" panose="02040503050406030204" pitchFamily="18" charset="0"/>
                      </a:rPr>
                      <m:t>   </m:t>
                    </m:r>
                    <m:r>
                      <a:rPr lang="en-US" b="1" i="1">
                        <a:solidFill>
                          <a:srgbClr val="FFFF00"/>
                        </a:solidFill>
                        <a:latin typeface="Cambria Math" panose="02040503050406030204" pitchFamily="18" charset="0"/>
                        <a:ea typeface="Cambria Math" panose="02040503050406030204" pitchFamily="18" charset="0"/>
                      </a:rPr>
                      <m:t>×</m:t>
                    </m:r>
                    <m:sSup>
                      <m:sSupPr>
                        <m:ctrlPr>
                          <a:rPr lang="en-US" b="1" i="1">
                            <a:solidFill>
                              <a:srgbClr val="FFFF00"/>
                            </a:solidFill>
                            <a:latin typeface="Cambria Math" panose="02040503050406030204" pitchFamily="18" charset="0"/>
                            <a:ea typeface="Cambria Math" panose="02040503050406030204" pitchFamily="18" charset="0"/>
                          </a:rPr>
                        </m:ctrlPr>
                      </m:sSupPr>
                      <m:e>
                        <m:r>
                          <a:rPr lang="en-US" b="1" i="1">
                            <a:solidFill>
                              <a:srgbClr val="FFFF00"/>
                            </a:solidFill>
                            <a:latin typeface="Cambria Math" panose="02040503050406030204" pitchFamily="18" charset="0"/>
                            <a:ea typeface="Cambria Math" panose="02040503050406030204" pitchFamily="18" charset="0"/>
                          </a:rPr>
                          <m:t>𝟓</m:t>
                        </m:r>
                      </m:e>
                      <m:sup>
                        <m:r>
                          <a:rPr lang="en-US" b="1" i="1">
                            <a:solidFill>
                              <a:srgbClr val="FFFF00"/>
                            </a:solidFill>
                            <a:latin typeface="Cambria Math" panose="02040503050406030204" pitchFamily="18" charset="0"/>
                            <a:ea typeface="Cambria Math" panose="02040503050406030204" pitchFamily="18" charset="0"/>
                          </a:rPr>
                          <m:t>𝟐</m:t>
                        </m:r>
                      </m:sup>
                    </m:sSup>
                    <m:r>
                      <a:rPr lang="en-US" b="1" i="1">
                        <a:solidFill>
                          <a:srgbClr val="FFFF00"/>
                        </a:solidFill>
                        <a:latin typeface="Cambria Math" panose="02040503050406030204" pitchFamily="18" charset="0"/>
                        <a:ea typeface="Cambria Math" panose="02040503050406030204" pitchFamily="18" charset="0"/>
                      </a:rPr>
                      <m:t> </m:t>
                    </m:r>
                    <m:r>
                      <a:rPr lang="en-US" b="1" i="1" smtClean="0">
                        <a:solidFill>
                          <a:srgbClr val="FFFF00"/>
                        </a:solidFill>
                        <a:latin typeface="Cambria Math" panose="02040503050406030204" pitchFamily="18" charset="0"/>
                        <a:ea typeface="Cambria Math" panose="02040503050406030204" pitchFamily="18" charset="0"/>
                      </a:rPr>
                      <m:t>    </m:t>
                    </m:r>
                    <m:r>
                      <a:rPr lang="en-US" b="1" i="1">
                        <a:solidFill>
                          <a:srgbClr val="FFFF00"/>
                        </a:solidFill>
                        <a:latin typeface="Cambria Math" panose="02040503050406030204" pitchFamily="18" charset="0"/>
                        <a:ea typeface="Cambria Math" panose="02040503050406030204" pitchFamily="18" charset="0"/>
                      </a:rPr>
                      <m:t>  </m:t>
                    </m:r>
                  </m:oMath>
                </a14:m>
                <a:r>
                  <a:rPr lang="en-US" b="1" dirty="0">
                    <a:solidFill>
                      <a:srgbClr val="FFFF00"/>
                    </a:solidFill>
                    <a:ea typeface="Cambria Math" panose="02040503050406030204" pitchFamily="18" charset="0"/>
                  </a:rPr>
                  <a:t> </a:t>
                </a:r>
              </a:p>
              <a:p>
                <a:pPr marL="0" indent="0">
                  <a:buNone/>
                </a:pPr>
                <a14:m>
                  <m:oMathPara xmlns:m="http://schemas.openxmlformats.org/officeDocument/2006/math">
                    <m:oMathParaPr>
                      <m:jc m:val="centerGroup"/>
                    </m:oMathParaPr>
                    <m:oMath xmlns:m="http://schemas.openxmlformats.org/officeDocument/2006/math">
                      <m:sSup>
                        <m:sSupPr>
                          <m:ctrlPr>
                            <a:rPr lang="en-US" b="1" i="1" smtClean="0">
                              <a:solidFill>
                                <a:srgbClr val="FFFF00"/>
                              </a:solidFill>
                              <a:latin typeface="Cambria Math" panose="02040503050406030204" pitchFamily="18" charset="0"/>
                              <a:ea typeface="Baskerville" panose="02020502070401020303" pitchFamily="18" charset="0"/>
                            </a:rPr>
                          </m:ctrlPr>
                        </m:sSupPr>
                        <m:e>
                          <m:r>
                            <a:rPr lang="en-US" b="1" i="1" smtClean="0">
                              <a:solidFill>
                                <a:srgbClr val="FFFF00"/>
                              </a:solidFill>
                              <a:latin typeface="Cambria Math" panose="02040503050406030204" pitchFamily="18" charset="0"/>
                              <a:ea typeface="Baskerville" panose="02020502070401020303" pitchFamily="18" charset="0"/>
                            </a:rPr>
                            <m:t> </m:t>
                          </m:r>
                          <m:r>
                            <a:rPr lang="en-US" b="1" i="1">
                              <a:solidFill>
                                <a:srgbClr val="FFFF00"/>
                              </a:solidFill>
                              <a:latin typeface="Cambria Math" panose="02040503050406030204" pitchFamily="18" charset="0"/>
                              <a:ea typeface="Baskerville" panose="02020502070401020303" pitchFamily="18" charset="0"/>
                            </a:rPr>
                            <m:t>𝟒𝟕</m:t>
                          </m:r>
                        </m:e>
                        <m:sup>
                          <m:r>
                            <a:rPr lang="en-US" b="1" i="1">
                              <a:solidFill>
                                <a:srgbClr val="FFFF00"/>
                              </a:solidFill>
                              <a:latin typeface="Cambria Math" panose="02040503050406030204" pitchFamily="18" charset="0"/>
                              <a:ea typeface="Baskerville" panose="02020502070401020303" pitchFamily="18" charset="0"/>
                            </a:rPr>
                            <m:t>𝟐</m:t>
                          </m:r>
                        </m:sup>
                      </m:sSup>
                      <m:d>
                        <m:dPr>
                          <m:ctrlPr>
                            <a:rPr lang="en-US" b="1" i="1">
                              <a:solidFill>
                                <a:srgbClr val="FFFF00"/>
                              </a:solidFill>
                              <a:latin typeface="Cambria Math" panose="02040503050406030204" pitchFamily="18" charset="0"/>
                              <a:ea typeface="Baskerville" panose="02020502070401020303" pitchFamily="18" charset="0"/>
                            </a:rPr>
                          </m:ctrlPr>
                        </m:dPr>
                        <m:e>
                          <m:r>
                            <a:rPr lang="en-US" b="1" i="1">
                              <a:solidFill>
                                <a:srgbClr val="FFFF00"/>
                              </a:solidFill>
                              <a:latin typeface="Cambria Math" panose="02040503050406030204" pitchFamily="18" charset="0"/>
                              <a:ea typeface="Baskerville" panose="02020502070401020303" pitchFamily="18" charset="0"/>
                            </a:rPr>
                            <m:t>𝒎𝒐𝒅</m:t>
                          </m:r>
                          <m:r>
                            <a:rPr lang="en-US" b="1" i="1">
                              <a:solidFill>
                                <a:srgbClr val="FFFF00"/>
                              </a:solidFill>
                              <a:latin typeface="Cambria Math" panose="02040503050406030204" pitchFamily="18" charset="0"/>
                              <a:ea typeface="Baskerville" panose="02020502070401020303" pitchFamily="18" charset="0"/>
                            </a:rPr>
                            <m:t> </m:t>
                          </m:r>
                          <m:r>
                            <a:rPr lang="en-US" b="1" i="1">
                              <a:solidFill>
                                <a:srgbClr val="FFFF00"/>
                              </a:solidFill>
                              <a:latin typeface="Cambria Math" panose="02040503050406030204" pitchFamily="18" charset="0"/>
                              <a:ea typeface="Baskerville" panose="02020502070401020303" pitchFamily="18" charset="0"/>
                            </a:rPr>
                            <m:t>𝟐𝟎𝟒𝟏</m:t>
                          </m:r>
                        </m:e>
                      </m:d>
                      <m:r>
                        <a:rPr lang="en-US" b="1" i="1">
                          <a:solidFill>
                            <a:srgbClr val="FFFF00"/>
                          </a:solidFill>
                          <a:latin typeface="Cambria Math" panose="02040503050406030204" pitchFamily="18" charset="0"/>
                          <a:ea typeface="Cambria Math" panose="02040503050406030204" pitchFamily="18" charset="0"/>
                        </a:rPr>
                        <m:t>≡</m:t>
                      </m:r>
                      <m:r>
                        <a:rPr lang="en-US" b="1" i="1">
                          <a:solidFill>
                            <a:srgbClr val="FFFF00"/>
                          </a:solidFill>
                          <a:latin typeface="Cambria Math" panose="02040503050406030204" pitchFamily="18" charset="0"/>
                          <a:ea typeface="Cambria Math" panose="02040503050406030204" pitchFamily="18" charset="0"/>
                        </a:rPr>
                        <m:t>𝟏𝟔𝟖</m:t>
                      </m:r>
                      <m:r>
                        <a:rPr lang="en-US" b="1" i="1">
                          <a:solidFill>
                            <a:srgbClr val="FFFF00"/>
                          </a:solidFill>
                          <a:latin typeface="Cambria Math" panose="02040503050406030204" pitchFamily="18" charset="0"/>
                          <a:ea typeface="Cambria Math" panose="02040503050406030204" pitchFamily="18" charset="0"/>
                        </a:rPr>
                        <m:t>≡</m:t>
                      </m:r>
                      <m:sSup>
                        <m:sSupPr>
                          <m:ctrlPr>
                            <a:rPr lang="en-US" b="1" i="1">
                              <a:solidFill>
                                <a:srgbClr val="FFFF00"/>
                              </a:solidFill>
                              <a:latin typeface="Cambria Math" panose="02040503050406030204" pitchFamily="18" charset="0"/>
                              <a:ea typeface="Cambria Math" panose="02040503050406030204" pitchFamily="18" charset="0"/>
                            </a:rPr>
                          </m:ctrlPr>
                        </m:sSupPr>
                        <m:e>
                          <m:r>
                            <a:rPr lang="en-US" b="1" i="1">
                              <a:solidFill>
                                <a:srgbClr val="FFFF00"/>
                              </a:solidFill>
                              <a:latin typeface="Cambria Math" panose="02040503050406030204" pitchFamily="18" charset="0"/>
                              <a:ea typeface="Cambria Math" panose="02040503050406030204" pitchFamily="18" charset="0"/>
                            </a:rPr>
                            <m:t>𝟐</m:t>
                          </m:r>
                        </m:e>
                        <m:sup>
                          <m:r>
                            <a:rPr lang="en-US" b="1" i="1">
                              <a:solidFill>
                                <a:srgbClr val="FFFF00"/>
                              </a:solidFill>
                              <a:latin typeface="Cambria Math" panose="02040503050406030204" pitchFamily="18" charset="0"/>
                              <a:ea typeface="Cambria Math" panose="02040503050406030204" pitchFamily="18" charset="0"/>
                            </a:rPr>
                            <m:t>𝟑</m:t>
                          </m:r>
                        </m:sup>
                      </m:sSup>
                      <m:r>
                        <a:rPr lang="en-US" b="1" i="1">
                          <a:solidFill>
                            <a:srgbClr val="FFFF00"/>
                          </a:solidFill>
                          <a:latin typeface="Cambria Math" panose="02040503050406030204" pitchFamily="18" charset="0"/>
                          <a:ea typeface="Cambria Math" panose="02040503050406030204" pitchFamily="18" charset="0"/>
                        </a:rPr>
                        <m:t>×</m:t>
                      </m:r>
                      <m:r>
                        <a:rPr lang="en-US" b="1" i="1" smtClean="0">
                          <a:solidFill>
                            <a:srgbClr val="FFFF00"/>
                          </a:solidFill>
                          <a:latin typeface="Cambria Math" panose="02040503050406030204" pitchFamily="18" charset="0"/>
                          <a:ea typeface="Cambria Math" panose="02040503050406030204" pitchFamily="18" charset="0"/>
                        </a:rPr>
                        <m:t> </m:t>
                      </m:r>
                      <m:r>
                        <a:rPr lang="en-US" b="1" i="1">
                          <a:solidFill>
                            <a:srgbClr val="FFFF00"/>
                          </a:solidFill>
                          <a:latin typeface="Cambria Math" panose="02040503050406030204" pitchFamily="18" charset="0"/>
                          <a:ea typeface="Cambria Math" panose="02040503050406030204" pitchFamily="18" charset="0"/>
                        </a:rPr>
                        <m:t>𝟑</m:t>
                      </m:r>
                      <m:r>
                        <a:rPr lang="en-US" b="1" i="1" smtClean="0">
                          <a:solidFill>
                            <a:srgbClr val="FFFF00"/>
                          </a:solidFill>
                          <a:latin typeface="Cambria Math" panose="02040503050406030204" pitchFamily="18" charset="0"/>
                          <a:ea typeface="Cambria Math" panose="02040503050406030204" pitchFamily="18" charset="0"/>
                        </a:rPr>
                        <m:t>           </m:t>
                      </m:r>
                      <m:r>
                        <a:rPr lang="en-US" b="1" i="1">
                          <a:solidFill>
                            <a:srgbClr val="FFFF00"/>
                          </a:solidFill>
                          <a:latin typeface="Cambria Math" panose="02040503050406030204" pitchFamily="18" charset="0"/>
                          <a:ea typeface="Cambria Math" panose="02040503050406030204" pitchFamily="18" charset="0"/>
                        </a:rPr>
                        <m:t>×</m:t>
                      </m:r>
                      <m:r>
                        <a:rPr lang="en-US" b="1" i="1">
                          <a:solidFill>
                            <a:srgbClr val="FFFF00"/>
                          </a:solidFill>
                          <a:latin typeface="Cambria Math" panose="02040503050406030204" pitchFamily="18" charset="0"/>
                          <a:ea typeface="Cambria Math" panose="02040503050406030204" pitchFamily="18" charset="0"/>
                        </a:rPr>
                        <m:t>𝟕</m:t>
                      </m:r>
                      <m:r>
                        <a:rPr lang="en-US" b="1" i="1">
                          <a:solidFill>
                            <a:srgbClr val="FFFF00"/>
                          </a:solidFill>
                          <a:latin typeface="Cambria Math" panose="02040503050406030204" pitchFamily="18" charset="0"/>
                          <a:ea typeface="Cambria Math" panose="02040503050406030204" pitchFamily="18" charset="0"/>
                        </a:rPr>
                        <m:t> </m:t>
                      </m:r>
                    </m:oMath>
                  </m:oMathPara>
                </a14:m>
                <a:endParaRPr lang="en-US" b="1" dirty="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p>
                        <m:sSupPr>
                          <m:ctrlPr>
                            <a:rPr lang="en-US" i="1">
                              <a:latin typeface="Cambria Math" panose="02040503050406030204" pitchFamily="18" charset="0"/>
                              <a:ea typeface="Baskerville" panose="02020502070401020303" pitchFamily="18" charset="0"/>
                            </a:rPr>
                          </m:ctrlPr>
                        </m:sSupPr>
                        <m:e>
                          <m:r>
                            <a:rPr lang="en-US" i="1">
                              <a:latin typeface="Cambria Math" panose="02040503050406030204" pitchFamily="18" charset="0"/>
                              <a:ea typeface="Baskerville" panose="02020502070401020303" pitchFamily="18" charset="0"/>
                            </a:rPr>
                            <m:t>48</m:t>
                          </m:r>
                        </m:e>
                        <m:sup>
                          <m:r>
                            <a:rPr lang="en-US" i="1">
                              <a:latin typeface="Cambria Math" panose="02040503050406030204" pitchFamily="18" charset="0"/>
                              <a:ea typeface="Baskerville" panose="02020502070401020303" pitchFamily="18" charset="0"/>
                            </a:rPr>
                            <m:t>2</m:t>
                          </m:r>
                        </m:sup>
                      </m:sSup>
                      <m:d>
                        <m:dPr>
                          <m:ctrlPr>
                            <a:rPr lang="en-US" i="1">
                              <a:latin typeface="Cambria Math" panose="02040503050406030204" pitchFamily="18" charset="0"/>
                              <a:ea typeface="Baskerville" panose="02020502070401020303" pitchFamily="18" charset="0"/>
                            </a:rPr>
                          </m:ctrlPr>
                        </m:dPr>
                        <m:e>
                          <m:r>
                            <a:rPr lang="en-US" i="1">
                              <a:latin typeface="Cambria Math" panose="02040503050406030204" pitchFamily="18" charset="0"/>
                              <a:ea typeface="Baskerville" panose="02020502070401020303" pitchFamily="18" charset="0"/>
                            </a:rPr>
                            <m:t>𝑚𝑜𝑑</m:t>
                          </m:r>
                          <m:r>
                            <a:rPr lang="en-US" i="1">
                              <a:latin typeface="Cambria Math" panose="02040503050406030204" pitchFamily="18" charset="0"/>
                              <a:ea typeface="Baskerville" panose="02020502070401020303" pitchFamily="18" charset="0"/>
                            </a:rPr>
                            <m:t> 2041</m:t>
                          </m:r>
                        </m:e>
                      </m:d>
                      <m:r>
                        <a:rPr lang="en-US" i="1">
                          <a:latin typeface="Cambria Math" panose="02040503050406030204" pitchFamily="18" charset="0"/>
                          <a:ea typeface="Cambria Math" panose="02040503050406030204" pitchFamily="18" charset="0"/>
                        </a:rPr>
                        <m:t>≡263      </m:t>
                      </m:r>
                      <m:r>
                        <a:rPr lang="en-US" b="0" i="1" smtClean="0">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                      </m:t>
                      </m:r>
                    </m:oMath>
                  </m:oMathPara>
                </a14:m>
                <a:endParaRPr lang="en-US" dirty="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p>
                        <m:sSupPr>
                          <m:ctrlPr>
                            <a:rPr lang="en-US" b="1" i="1" smtClean="0">
                              <a:solidFill>
                                <a:srgbClr val="FFFF00"/>
                              </a:solidFill>
                              <a:latin typeface="Cambria Math" panose="02040503050406030204" pitchFamily="18" charset="0"/>
                              <a:ea typeface="Baskerville" panose="02020502070401020303" pitchFamily="18" charset="0"/>
                            </a:rPr>
                          </m:ctrlPr>
                        </m:sSupPr>
                        <m:e>
                          <m:r>
                            <a:rPr lang="en-US" b="1" i="1">
                              <a:solidFill>
                                <a:srgbClr val="FFFF00"/>
                              </a:solidFill>
                              <a:latin typeface="Cambria Math" panose="02040503050406030204" pitchFamily="18" charset="0"/>
                              <a:ea typeface="Baskerville" panose="02020502070401020303" pitchFamily="18" charset="0"/>
                            </a:rPr>
                            <m:t>𝟒𝟗</m:t>
                          </m:r>
                        </m:e>
                        <m:sup>
                          <m:r>
                            <a:rPr lang="en-US" b="1" i="1">
                              <a:solidFill>
                                <a:srgbClr val="FFFF00"/>
                              </a:solidFill>
                              <a:latin typeface="Cambria Math" panose="02040503050406030204" pitchFamily="18" charset="0"/>
                              <a:ea typeface="Baskerville" panose="02020502070401020303" pitchFamily="18" charset="0"/>
                            </a:rPr>
                            <m:t>𝟐</m:t>
                          </m:r>
                        </m:sup>
                      </m:sSup>
                      <m:d>
                        <m:dPr>
                          <m:ctrlPr>
                            <a:rPr lang="en-US" b="1" i="1">
                              <a:solidFill>
                                <a:srgbClr val="FFFF00"/>
                              </a:solidFill>
                              <a:latin typeface="Cambria Math" panose="02040503050406030204" pitchFamily="18" charset="0"/>
                              <a:ea typeface="Baskerville" panose="02020502070401020303" pitchFamily="18" charset="0"/>
                            </a:rPr>
                          </m:ctrlPr>
                        </m:dPr>
                        <m:e>
                          <m:r>
                            <a:rPr lang="en-US" b="1" i="1">
                              <a:solidFill>
                                <a:srgbClr val="FFFF00"/>
                              </a:solidFill>
                              <a:latin typeface="Cambria Math" panose="02040503050406030204" pitchFamily="18" charset="0"/>
                              <a:ea typeface="Baskerville" panose="02020502070401020303" pitchFamily="18" charset="0"/>
                            </a:rPr>
                            <m:t>𝒎𝒐𝒅</m:t>
                          </m:r>
                          <m:r>
                            <a:rPr lang="en-US" b="1" i="1">
                              <a:solidFill>
                                <a:srgbClr val="FFFF00"/>
                              </a:solidFill>
                              <a:latin typeface="Cambria Math" panose="02040503050406030204" pitchFamily="18" charset="0"/>
                              <a:ea typeface="Baskerville" panose="02020502070401020303" pitchFamily="18" charset="0"/>
                            </a:rPr>
                            <m:t> </m:t>
                          </m:r>
                          <m:r>
                            <a:rPr lang="en-US" b="1" i="1">
                              <a:solidFill>
                                <a:srgbClr val="FFFF00"/>
                              </a:solidFill>
                              <a:latin typeface="Cambria Math" panose="02040503050406030204" pitchFamily="18" charset="0"/>
                              <a:ea typeface="Baskerville" panose="02020502070401020303" pitchFamily="18" charset="0"/>
                            </a:rPr>
                            <m:t>𝟐𝟎𝟒𝟏</m:t>
                          </m:r>
                        </m:e>
                      </m:d>
                      <m:r>
                        <a:rPr lang="en-US" b="1" i="1">
                          <a:solidFill>
                            <a:srgbClr val="FFFF00"/>
                          </a:solidFill>
                          <a:latin typeface="Cambria Math" panose="02040503050406030204" pitchFamily="18" charset="0"/>
                          <a:ea typeface="Cambria Math" panose="02040503050406030204" pitchFamily="18" charset="0"/>
                        </a:rPr>
                        <m:t>≡</m:t>
                      </m:r>
                      <m:r>
                        <a:rPr lang="en-US" b="1" i="1">
                          <a:solidFill>
                            <a:srgbClr val="FFFF00"/>
                          </a:solidFill>
                          <a:latin typeface="Cambria Math" panose="02040503050406030204" pitchFamily="18" charset="0"/>
                          <a:ea typeface="Cambria Math" panose="02040503050406030204" pitchFamily="18" charset="0"/>
                        </a:rPr>
                        <m:t>𝟑𝟔𝟎</m:t>
                      </m:r>
                      <m:r>
                        <a:rPr lang="en-US" b="1" i="1">
                          <a:solidFill>
                            <a:srgbClr val="FFFF00"/>
                          </a:solidFill>
                          <a:latin typeface="Cambria Math" panose="02040503050406030204" pitchFamily="18" charset="0"/>
                          <a:ea typeface="Cambria Math" panose="02040503050406030204" pitchFamily="18" charset="0"/>
                        </a:rPr>
                        <m:t>≡</m:t>
                      </m:r>
                      <m:sSup>
                        <m:sSupPr>
                          <m:ctrlPr>
                            <a:rPr lang="en-US" b="1" i="1">
                              <a:solidFill>
                                <a:srgbClr val="FFFF00"/>
                              </a:solidFill>
                              <a:latin typeface="Cambria Math" panose="02040503050406030204" pitchFamily="18" charset="0"/>
                              <a:ea typeface="Cambria Math" panose="02040503050406030204" pitchFamily="18" charset="0"/>
                            </a:rPr>
                          </m:ctrlPr>
                        </m:sSupPr>
                        <m:e>
                          <m:r>
                            <a:rPr lang="en-US" b="1" i="1">
                              <a:solidFill>
                                <a:srgbClr val="FFFF00"/>
                              </a:solidFill>
                              <a:latin typeface="Cambria Math" panose="02040503050406030204" pitchFamily="18" charset="0"/>
                              <a:ea typeface="Cambria Math" panose="02040503050406030204" pitchFamily="18" charset="0"/>
                            </a:rPr>
                            <m:t>𝟐</m:t>
                          </m:r>
                        </m:e>
                        <m:sup>
                          <m:r>
                            <a:rPr lang="en-US" b="1" i="1">
                              <a:solidFill>
                                <a:srgbClr val="FFFF00"/>
                              </a:solidFill>
                              <a:latin typeface="Cambria Math" panose="02040503050406030204" pitchFamily="18" charset="0"/>
                              <a:ea typeface="Cambria Math" panose="02040503050406030204" pitchFamily="18" charset="0"/>
                            </a:rPr>
                            <m:t>𝟑</m:t>
                          </m:r>
                        </m:sup>
                      </m:sSup>
                      <m:r>
                        <a:rPr lang="en-US" b="1" i="1">
                          <a:solidFill>
                            <a:srgbClr val="FFFF00"/>
                          </a:solidFill>
                          <a:latin typeface="Cambria Math" panose="02040503050406030204" pitchFamily="18" charset="0"/>
                          <a:ea typeface="Cambria Math" panose="02040503050406030204" pitchFamily="18" charset="0"/>
                        </a:rPr>
                        <m:t>×</m:t>
                      </m:r>
                      <m:r>
                        <a:rPr lang="en-US" b="1" i="1" smtClean="0">
                          <a:solidFill>
                            <a:srgbClr val="FFFF00"/>
                          </a:solidFill>
                          <a:latin typeface="Cambria Math" panose="02040503050406030204" pitchFamily="18" charset="0"/>
                          <a:ea typeface="Cambria Math" panose="02040503050406030204" pitchFamily="18" charset="0"/>
                        </a:rPr>
                        <m:t> </m:t>
                      </m:r>
                      <m:sSup>
                        <m:sSupPr>
                          <m:ctrlPr>
                            <a:rPr lang="en-US" b="1" i="1">
                              <a:solidFill>
                                <a:srgbClr val="FFFF00"/>
                              </a:solidFill>
                              <a:latin typeface="Cambria Math" panose="02040503050406030204" pitchFamily="18" charset="0"/>
                              <a:ea typeface="Cambria Math" panose="02040503050406030204" pitchFamily="18" charset="0"/>
                            </a:rPr>
                          </m:ctrlPr>
                        </m:sSupPr>
                        <m:e>
                          <m:r>
                            <a:rPr lang="en-US" b="1" i="1" smtClean="0">
                              <a:solidFill>
                                <a:srgbClr val="FFFF00"/>
                              </a:solidFill>
                              <a:latin typeface="Cambria Math" panose="02040503050406030204" pitchFamily="18" charset="0"/>
                              <a:ea typeface="Cambria Math" panose="02040503050406030204" pitchFamily="18" charset="0"/>
                            </a:rPr>
                            <m:t>𝟑</m:t>
                          </m:r>
                        </m:e>
                        <m:sup>
                          <m:r>
                            <a:rPr lang="en-US" b="1" i="1">
                              <a:solidFill>
                                <a:srgbClr val="FFFF00"/>
                              </a:solidFill>
                              <a:latin typeface="Cambria Math" panose="02040503050406030204" pitchFamily="18" charset="0"/>
                              <a:ea typeface="Cambria Math" panose="02040503050406030204" pitchFamily="18" charset="0"/>
                            </a:rPr>
                            <m:t>𝟐</m:t>
                          </m:r>
                        </m:sup>
                      </m:sSup>
                      <m:r>
                        <a:rPr lang="en-US" b="1" i="1" smtClean="0">
                          <a:solidFill>
                            <a:srgbClr val="FFFF00"/>
                          </a:solidFill>
                          <a:latin typeface="Cambria Math" panose="02040503050406030204" pitchFamily="18" charset="0"/>
                          <a:ea typeface="Cambria Math" panose="02040503050406030204" pitchFamily="18" charset="0"/>
                        </a:rPr>
                        <m:t> </m:t>
                      </m:r>
                      <m:r>
                        <a:rPr lang="en-US" b="1" i="1">
                          <a:solidFill>
                            <a:srgbClr val="FFFF00"/>
                          </a:solidFill>
                          <a:latin typeface="Cambria Math" panose="02040503050406030204" pitchFamily="18" charset="0"/>
                          <a:ea typeface="Cambria Math" panose="02040503050406030204" pitchFamily="18" charset="0"/>
                        </a:rPr>
                        <m:t>×</m:t>
                      </m:r>
                      <m:r>
                        <a:rPr lang="en-US" b="1" i="1">
                          <a:solidFill>
                            <a:srgbClr val="FFFF00"/>
                          </a:solidFill>
                          <a:latin typeface="Cambria Math" panose="02040503050406030204" pitchFamily="18" charset="0"/>
                          <a:ea typeface="Cambria Math" panose="02040503050406030204" pitchFamily="18" charset="0"/>
                        </a:rPr>
                        <m:t>𝟓</m:t>
                      </m:r>
                      <m:r>
                        <a:rPr lang="en-US" b="1" i="1" smtClean="0">
                          <a:solidFill>
                            <a:srgbClr val="FFFF00"/>
                          </a:solidFill>
                          <a:latin typeface="Cambria Math" panose="02040503050406030204" pitchFamily="18" charset="0"/>
                          <a:ea typeface="Cambria Math" panose="02040503050406030204" pitchFamily="18" charset="0"/>
                        </a:rPr>
                        <m:t>       </m:t>
                      </m:r>
                    </m:oMath>
                  </m:oMathPara>
                </a14:m>
                <a:endParaRPr lang="en-US" b="1" dirty="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p>
                        <m:sSupPr>
                          <m:ctrlPr>
                            <a:rPr lang="en-US" i="1">
                              <a:latin typeface="Cambria Math" panose="02040503050406030204" pitchFamily="18" charset="0"/>
                              <a:ea typeface="Baskerville" panose="02020502070401020303" pitchFamily="18" charset="0"/>
                            </a:rPr>
                          </m:ctrlPr>
                        </m:sSupPr>
                        <m:e>
                          <m:r>
                            <a:rPr lang="en-US" b="0" i="1" smtClean="0">
                              <a:latin typeface="Cambria Math" panose="02040503050406030204" pitchFamily="18" charset="0"/>
                              <a:ea typeface="Baskerville" panose="02020502070401020303" pitchFamily="18" charset="0"/>
                            </a:rPr>
                            <m:t>            </m:t>
                          </m:r>
                          <m:r>
                            <a:rPr lang="en-US" i="1">
                              <a:latin typeface="Cambria Math" panose="02040503050406030204" pitchFamily="18" charset="0"/>
                              <a:ea typeface="Baskerville" panose="02020502070401020303" pitchFamily="18" charset="0"/>
                            </a:rPr>
                            <m:t>50</m:t>
                          </m:r>
                        </m:e>
                        <m:sup>
                          <m:r>
                            <a:rPr lang="en-US" i="1">
                              <a:latin typeface="Cambria Math" panose="02040503050406030204" pitchFamily="18" charset="0"/>
                              <a:ea typeface="Baskerville" panose="02020502070401020303" pitchFamily="18" charset="0"/>
                            </a:rPr>
                            <m:t>2</m:t>
                          </m:r>
                        </m:sup>
                      </m:sSup>
                      <m:d>
                        <m:dPr>
                          <m:ctrlPr>
                            <a:rPr lang="en-US" i="1">
                              <a:latin typeface="Cambria Math" panose="02040503050406030204" pitchFamily="18" charset="0"/>
                              <a:ea typeface="Baskerville" panose="02020502070401020303" pitchFamily="18" charset="0"/>
                            </a:rPr>
                          </m:ctrlPr>
                        </m:dPr>
                        <m:e>
                          <m:r>
                            <a:rPr lang="en-US" i="1">
                              <a:latin typeface="Cambria Math" panose="02040503050406030204" pitchFamily="18" charset="0"/>
                              <a:ea typeface="Baskerville" panose="02020502070401020303" pitchFamily="18" charset="0"/>
                            </a:rPr>
                            <m:t>𝑚𝑜𝑑</m:t>
                          </m:r>
                          <m:r>
                            <a:rPr lang="en-US" i="1">
                              <a:latin typeface="Cambria Math" panose="02040503050406030204" pitchFamily="18" charset="0"/>
                              <a:ea typeface="Baskerville" panose="02020502070401020303" pitchFamily="18" charset="0"/>
                            </a:rPr>
                            <m:t> 2041</m:t>
                          </m:r>
                        </m:e>
                      </m:d>
                      <m:r>
                        <a:rPr lang="en-US" i="1">
                          <a:latin typeface="Cambria Math" panose="02040503050406030204" pitchFamily="18" charset="0"/>
                          <a:ea typeface="Cambria Math" panose="02040503050406030204" pitchFamily="18" charset="0"/>
                        </a:rPr>
                        <m:t>≡459≡</m:t>
                      </m:r>
                      <m:sSup>
                        <m:sSupPr>
                          <m:ctrlPr>
                            <a:rPr lang="en-US" i="1">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3</m:t>
                          </m:r>
                        </m:e>
                        <m:sup>
                          <m:r>
                            <a:rPr lang="en-US" i="1">
                              <a:latin typeface="Cambria Math" panose="02040503050406030204" pitchFamily="18" charset="0"/>
                              <a:ea typeface="Cambria Math" panose="02040503050406030204" pitchFamily="18" charset="0"/>
                            </a:rPr>
                            <m:t>3</m:t>
                          </m:r>
                        </m:sup>
                      </m:sSup>
                      <m:r>
                        <a:rPr lang="en-US" b="0" i="1" smtClean="0">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×17</m:t>
                      </m:r>
                    </m:oMath>
                  </m:oMathPara>
                </a14:m>
                <a:endParaRPr lang="en-US" dirty="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p>
                        <m:sSupPr>
                          <m:ctrlPr>
                            <a:rPr lang="en-US" b="1" i="1" smtClean="0">
                              <a:solidFill>
                                <a:srgbClr val="FFFF00"/>
                              </a:solidFill>
                              <a:latin typeface="Cambria Math" panose="02040503050406030204" pitchFamily="18" charset="0"/>
                              <a:ea typeface="Baskerville" panose="02020502070401020303" pitchFamily="18" charset="0"/>
                            </a:rPr>
                          </m:ctrlPr>
                        </m:sSupPr>
                        <m:e>
                          <m:r>
                            <a:rPr lang="en-US" b="1" i="1" smtClean="0">
                              <a:solidFill>
                                <a:srgbClr val="FFFF00"/>
                              </a:solidFill>
                              <a:latin typeface="Cambria Math" panose="02040503050406030204" pitchFamily="18" charset="0"/>
                              <a:ea typeface="Baskerville" panose="02020502070401020303" pitchFamily="18" charset="0"/>
                            </a:rPr>
                            <m:t>             </m:t>
                          </m:r>
                          <m:r>
                            <a:rPr lang="en-US" b="1" i="1">
                              <a:solidFill>
                                <a:srgbClr val="FFFF00"/>
                              </a:solidFill>
                              <a:latin typeface="Cambria Math" panose="02040503050406030204" pitchFamily="18" charset="0"/>
                              <a:ea typeface="Baskerville" panose="02020502070401020303" pitchFamily="18" charset="0"/>
                            </a:rPr>
                            <m:t>𝟓𝟏</m:t>
                          </m:r>
                        </m:e>
                        <m:sup>
                          <m:r>
                            <a:rPr lang="en-US" b="1" i="1">
                              <a:solidFill>
                                <a:srgbClr val="FFFF00"/>
                              </a:solidFill>
                              <a:latin typeface="Cambria Math" panose="02040503050406030204" pitchFamily="18" charset="0"/>
                              <a:ea typeface="Baskerville" panose="02020502070401020303" pitchFamily="18" charset="0"/>
                            </a:rPr>
                            <m:t>𝟐</m:t>
                          </m:r>
                        </m:sup>
                      </m:sSup>
                      <m:d>
                        <m:dPr>
                          <m:ctrlPr>
                            <a:rPr lang="en-US" b="1" i="1">
                              <a:solidFill>
                                <a:srgbClr val="FFFF00"/>
                              </a:solidFill>
                              <a:latin typeface="Cambria Math" panose="02040503050406030204" pitchFamily="18" charset="0"/>
                              <a:ea typeface="Baskerville" panose="02020502070401020303" pitchFamily="18" charset="0"/>
                            </a:rPr>
                          </m:ctrlPr>
                        </m:dPr>
                        <m:e>
                          <m:r>
                            <a:rPr lang="en-US" b="1" i="1">
                              <a:solidFill>
                                <a:srgbClr val="FFFF00"/>
                              </a:solidFill>
                              <a:latin typeface="Cambria Math" panose="02040503050406030204" pitchFamily="18" charset="0"/>
                              <a:ea typeface="Baskerville" panose="02020502070401020303" pitchFamily="18" charset="0"/>
                            </a:rPr>
                            <m:t>𝒎𝒐𝒅</m:t>
                          </m:r>
                          <m:r>
                            <a:rPr lang="en-US" b="1" i="1">
                              <a:solidFill>
                                <a:srgbClr val="FFFF00"/>
                              </a:solidFill>
                              <a:latin typeface="Cambria Math" panose="02040503050406030204" pitchFamily="18" charset="0"/>
                              <a:ea typeface="Baskerville" panose="02020502070401020303" pitchFamily="18" charset="0"/>
                            </a:rPr>
                            <m:t> </m:t>
                          </m:r>
                          <m:r>
                            <a:rPr lang="en-US" b="1" i="1">
                              <a:solidFill>
                                <a:srgbClr val="FFFF00"/>
                              </a:solidFill>
                              <a:latin typeface="Cambria Math" panose="02040503050406030204" pitchFamily="18" charset="0"/>
                              <a:ea typeface="Baskerville" panose="02020502070401020303" pitchFamily="18" charset="0"/>
                            </a:rPr>
                            <m:t>𝟐𝟎𝟒𝟏</m:t>
                          </m:r>
                        </m:e>
                      </m:d>
                      <m:r>
                        <a:rPr lang="en-US" b="1" i="1">
                          <a:solidFill>
                            <a:srgbClr val="FFFF00"/>
                          </a:solidFill>
                          <a:latin typeface="Cambria Math" panose="02040503050406030204" pitchFamily="18" charset="0"/>
                          <a:ea typeface="Cambria Math" panose="02040503050406030204" pitchFamily="18" charset="0"/>
                        </a:rPr>
                        <m:t>≡</m:t>
                      </m:r>
                      <m:r>
                        <a:rPr lang="en-US" b="1" i="1">
                          <a:solidFill>
                            <a:srgbClr val="FFFF00"/>
                          </a:solidFill>
                          <a:latin typeface="Cambria Math" panose="02040503050406030204" pitchFamily="18" charset="0"/>
                          <a:ea typeface="Cambria Math" panose="02040503050406030204" pitchFamily="18" charset="0"/>
                        </a:rPr>
                        <m:t>𝟓𝟔𝟎</m:t>
                      </m:r>
                      <m:r>
                        <a:rPr lang="en-US" b="1" i="1">
                          <a:solidFill>
                            <a:srgbClr val="FFFF00"/>
                          </a:solidFill>
                          <a:latin typeface="Cambria Math" panose="02040503050406030204" pitchFamily="18" charset="0"/>
                          <a:ea typeface="Cambria Math" panose="02040503050406030204" pitchFamily="18" charset="0"/>
                        </a:rPr>
                        <m:t>≡</m:t>
                      </m:r>
                      <m:sSup>
                        <m:sSupPr>
                          <m:ctrlPr>
                            <a:rPr lang="en-US" b="1" i="1">
                              <a:solidFill>
                                <a:srgbClr val="FFFF00"/>
                              </a:solidFill>
                              <a:latin typeface="Cambria Math" panose="02040503050406030204" pitchFamily="18" charset="0"/>
                              <a:ea typeface="Cambria Math" panose="02040503050406030204" pitchFamily="18" charset="0"/>
                            </a:rPr>
                          </m:ctrlPr>
                        </m:sSupPr>
                        <m:e>
                          <m:r>
                            <a:rPr lang="en-US" b="1" i="1">
                              <a:solidFill>
                                <a:srgbClr val="FFFF00"/>
                              </a:solidFill>
                              <a:latin typeface="Cambria Math" panose="02040503050406030204" pitchFamily="18" charset="0"/>
                              <a:ea typeface="Cambria Math" panose="02040503050406030204" pitchFamily="18" charset="0"/>
                            </a:rPr>
                            <m:t>𝟐</m:t>
                          </m:r>
                        </m:e>
                        <m:sup>
                          <m:r>
                            <a:rPr lang="en-US" b="1" i="1">
                              <a:solidFill>
                                <a:srgbClr val="FFFF00"/>
                              </a:solidFill>
                              <a:latin typeface="Cambria Math" panose="02040503050406030204" pitchFamily="18" charset="0"/>
                              <a:ea typeface="Cambria Math" panose="02040503050406030204" pitchFamily="18" charset="0"/>
                            </a:rPr>
                            <m:t>𝟒</m:t>
                          </m:r>
                        </m:sup>
                      </m:sSup>
                      <m:r>
                        <a:rPr lang="en-US" b="1" i="1" smtClean="0">
                          <a:solidFill>
                            <a:srgbClr val="FFFF00"/>
                          </a:solidFill>
                          <a:latin typeface="Cambria Math" panose="02040503050406030204" pitchFamily="18" charset="0"/>
                          <a:ea typeface="Cambria Math" panose="02040503050406030204" pitchFamily="18" charset="0"/>
                        </a:rPr>
                        <m:t>           </m:t>
                      </m:r>
                      <m:r>
                        <a:rPr lang="en-US" b="1" i="1">
                          <a:solidFill>
                            <a:srgbClr val="FFFF00"/>
                          </a:solidFill>
                          <a:latin typeface="Cambria Math" panose="02040503050406030204" pitchFamily="18" charset="0"/>
                          <a:ea typeface="Cambria Math" panose="02040503050406030204" pitchFamily="18" charset="0"/>
                        </a:rPr>
                        <m:t>×</m:t>
                      </m:r>
                      <m:r>
                        <a:rPr lang="en-US" b="1" i="1">
                          <a:solidFill>
                            <a:srgbClr val="FFFF00"/>
                          </a:solidFill>
                          <a:latin typeface="Cambria Math" panose="02040503050406030204" pitchFamily="18" charset="0"/>
                          <a:ea typeface="Cambria Math" panose="02040503050406030204" pitchFamily="18" charset="0"/>
                        </a:rPr>
                        <m:t>𝟓</m:t>
                      </m:r>
                      <m:r>
                        <a:rPr lang="en-US" b="1" i="1" smtClean="0">
                          <a:solidFill>
                            <a:srgbClr val="FFFF00"/>
                          </a:solidFill>
                          <a:latin typeface="Cambria Math" panose="02040503050406030204" pitchFamily="18" charset="0"/>
                          <a:ea typeface="Cambria Math" panose="02040503050406030204" pitchFamily="18" charset="0"/>
                        </a:rPr>
                        <m:t>  </m:t>
                      </m:r>
                      <m:r>
                        <a:rPr lang="en-US" b="1" i="1">
                          <a:solidFill>
                            <a:srgbClr val="FFFF00"/>
                          </a:solidFill>
                          <a:latin typeface="Cambria Math" panose="02040503050406030204" pitchFamily="18" charset="0"/>
                          <a:ea typeface="Cambria Math" panose="02040503050406030204" pitchFamily="18" charset="0"/>
                        </a:rPr>
                        <m:t>×</m:t>
                      </m:r>
                      <m:r>
                        <a:rPr lang="en-US" b="1" i="1">
                          <a:solidFill>
                            <a:srgbClr val="FFFF00"/>
                          </a:solidFill>
                          <a:latin typeface="Cambria Math" panose="02040503050406030204" pitchFamily="18" charset="0"/>
                          <a:ea typeface="Cambria Math" panose="02040503050406030204" pitchFamily="18" charset="0"/>
                        </a:rPr>
                        <m:t>𝟕</m:t>
                      </m:r>
                      <m:r>
                        <a:rPr lang="en-US" b="1" i="1">
                          <a:solidFill>
                            <a:srgbClr val="FFFF00"/>
                          </a:solidFill>
                          <a:latin typeface="Cambria Math" panose="02040503050406030204" pitchFamily="18" charset="0"/>
                          <a:ea typeface="Cambria Math" panose="02040503050406030204" pitchFamily="18" charset="0"/>
                        </a:rPr>
                        <m:t>            </m:t>
                      </m:r>
                    </m:oMath>
                  </m:oMathPara>
                </a14:m>
                <a:endParaRPr lang="en-US" b="1" dirty="0">
                  <a:solidFill>
                    <a:srgbClr val="FFFF00"/>
                  </a:solidFill>
                  <a:ea typeface="Cambria Math" panose="02040503050406030204" pitchFamily="18" charset="0"/>
                </a:endParaRPr>
              </a:p>
              <a:p>
                <a:pPr marL="0" indent="0">
                  <a:buNone/>
                </a:pPr>
                <a:endParaRPr lang="en-US" i="1" dirty="0">
                  <a:latin typeface="Cambria Math" panose="02040503050406030204" pitchFamily="18" charset="0"/>
                  <a:ea typeface="Baskerville" panose="02020502070401020303" pitchFamily="18" charset="0"/>
                </a:endParaRPr>
              </a:p>
              <a:p>
                <a:pPr marL="0" indent="0">
                  <a:buNone/>
                </a:pPr>
                <a14:m>
                  <m:oMathPara xmlns:m="http://schemas.openxmlformats.org/officeDocument/2006/math">
                    <m:oMathParaPr>
                      <m:jc m:val="centerGroup"/>
                    </m:oMathParaPr>
                    <m:oMath xmlns:m="http://schemas.openxmlformats.org/officeDocument/2006/math">
                      <m:sSup>
                        <m:sSupPr>
                          <m:ctrlPr>
                            <a:rPr lang="en-US" i="1">
                              <a:latin typeface="Cambria Math" panose="02040503050406030204" pitchFamily="18" charset="0"/>
                              <a:ea typeface="Baskerville" panose="02020502070401020303" pitchFamily="18" charset="0"/>
                            </a:rPr>
                          </m:ctrlPr>
                        </m:sSupPr>
                        <m:e>
                          <m:r>
                            <a:rPr lang="en-US" b="0" i="1" smtClean="0">
                              <a:latin typeface="Cambria Math" panose="02040503050406030204" pitchFamily="18" charset="0"/>
                              <a:ea typeface="Baskerville" panose="02020502070401020303" pitchFamily="18" charset="0"/>
                            </a:rPr>
                            <m:t>  </m:t>
                          </m:r>
                          <m:r>
                            <a:rPr lang="en-US" i="1">
                              <a:latin typeface="Cambria Math" panose="02040503050406030204" pitchFamily="18" charset="0"/>
                              <a:ea typeface="Baskerville" panose="02020502070401020303" pitchFamily="18" charset="0"/>
                            </a:rPr>
                            <m:t>4</m:t>
                          </m:r>
                          <m:r>
                            <a:rPr lang="en-US" b="0" i="1" smtClean="0">
                              <a:latin typeface="Cambria Math" panose="02040503050406030204" pitchFamily="18" charset="0"/>
                              <a:ea typeface="Baskerville" panose="02020502070401020303" pitchFamily="18" charset="0"/>
                            </a:rPr>
                            <m:t>6</m:t>
                          </m:r>
                        </m:e>
                        <m:sup>
                          <m:r>
                            <a:rPr lang="en-US" i="1">
                              <a:latin typeface="Cambria Math" panose="02040503050406030204" pitchFamily="18" charset="0"/>
                              <a:ea typeface="Baskerville" panose="02020502070401020303" pitchFamily="18" charset="0"/>
                            </a:rPr>
                            <m:t>2</m:t>
                          </m:r>
                        </m:sup>
                      </m:sSup>
                      <m:r>
                        <a:rPr lang="en-US" i="1">
                          <a:latin typeface="Cambria Math" panose="02040503050406030204" pitchFamily="18" charset="0"/>
                          <a:ea typeface="Baskerville" panose="02020502070401020303" pitchFamily="18" charset="0"/>
                        </a:rPr>
                        <m:t>∙</m:t>
                      </m:r>
                      <m:sSup>
                        <m:sSupPr>
                          <m:ctrlPr>
                            <a:rPr lang="en-US" b="0" i="1" smtClean="0">
                              <a:latin typeface="Cambria Math" panose="02040503050406030204" pitchFamily="18" charset="0"/>
                              <a:ea typeface="Baskerville" panose="02020502070401020303" pitchFamily="18" charset="0"/>
                            </a:rPr>
                          </m:ctrlPr>
                        </m:sSupPr>
                        <m:e>
                          <m:r>
                            <a:rPr lang="en-US" b="0" i="1" smtClean="0">
                              <a:latin typeface="Cambria Math" panose="02040503050406030204" pitchFamily="18" charset="0"/>
                              <a:ea typeface="Baskerville" panose="02020502070401020303" pitchFamily="18" charset="0"/>
                            </a:rPr>
                            <m:t>47</m:t>
                          </m:r>
                        </m:e>
                        <m:sup>
                          <m:r>
                            <a:rPr lang="en-US" b="0" i="1" smtClean="0">
                              <a:latin typeface="Cambria Math" panose="02040503050406030204" pitchFamily="18" charset="0"/>
                              <a:ea typeface="Baskerville" panose="02020502070401020303" pitchFamily="18" charset="0"/>
                            </a:rPr>
                            <m:t>2</m:t>
                          </m:r>
                        </m:sup>
                      </m:sSup>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49</m:t>
                          </m:r>
                        </m:e>
                        <m:sup>
                          <m:r>
                            <a:rPr lang="en-US" b="0" i="1" smtClean="0">
                              <a:latin typeface="Cambria Math" panose="02040503050406030204" pitchFamily="18" charset="0"/>
                              <a:ea typeface="Cambria Math" panose="02040503050406030204" pitchFamily="18" charset="0"/>
                            </a:rPr>
                            <m:t>2</m:t>
                          </m:r>
                        </m:sup>
                      </m:sSup>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51</m:t>
                          </m:r>
                        </m:e>
                        <m:sup>
                          <m:r>
                            <a:rPr lang="en-US" b="0" i="1" smtClean="0">
                              <a:latin typeface="Cambria Math" panose="02040503050406030204" pitchFamily="18" charset="0"/>
                              <a:ea typeface="Cambria Math" panose="02040503050406030204" pitchFamily="18" charset="0"/>
                            </a:rPr>
                            <m:t>2</m:t>
                          </m:r>
                        </m:sup>
                      </m:sSup>
                      <m:d>
                        <m:dPr>
                          <m:ctrlPr>
                            <a:rPr lang="en-US" i="1">
                              <a:latin typeface="Cambria Math" panose="02040503050406030204" pitchFamily="18" charset="0"/>
                              <a:ea typeface="Baskerville" panose="02020502070401020303" pitchFamily="18" charset="0"/>
                            </a:rPr>
                          </m:ctrlPr>
                        </m:dPr>
                        <m:e>
                          <m:r>
                            <a:rPr lang="en-US" i="1">
                              <a:latin typeface="Cambria Math" panose="02040503050406030204" pitchFamily="18" charset="0"/>
                              <a:ea typeface="Baskerville" panose="02020502070401020303" pitchFamily="18" charset="0"/>
                            </a:rPr>
                            <m:t>𝑚𝑜𝑑</m:t>
                          </m:r>
                          <m:r>
                            <a:rPr lang="en-US" i="1">
                              <a:latin typeface="Cambria Math" panose="02040503050406030204" pitchFamily="18" charset="0"/>
                              <a:ea typeface="Baskerville" panose="02020502070401020303" pitchFamily="18" charset="0"/>
                            </a:rPr>
                            <m:t> 2041</m:t>
                          </m:r>
                        </m:e>
                      </m:d>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(3∙</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5</m:t>
                          </m:r>
                        </m:e>
                        <m:sup>
                          <m:r>
                            <a:rPr lang="en-US" b="0" i="1" smtClean="0">
                              <a:latin typeface="Cambria Math" panose="02040503050406030204" pitchFamily="18" charset="0"/>
                              <a:ea typeface="Cambria Math" panose="02040503050406030204" pitchFamily="18" charset="0"/>
                            </a:rPr>
                            <m:t>2</m:t>
                          </m:r>
                        </m:sup>
                      </m:sSup>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2</m:t>
                          </m:r>
                        </m:e>
                        <m:sup>
                          <m:r>
                            <a:rPr lang="en-US" b="0" i="1" smtClean="0">
                              <a:latin typeface="Cambria Math" panose="02040503050406030204" pitchFamily="18" charset="0"/>
                              <a:ea typeface="Cambria Math" panose="02040503050406030204" pitchFamily="18" charset="0"/>
                            </a:rPr>
                            <m:t>3</m:t>
                          </m:r>
                        </m:sup>
                      </m:sSup>
                      <m:r>
                        <a:rPr lang="en-US" b="0" i="1" smtClean="0">
                          <a:latin typeface="Cambria Math" panose="02040503050406030204" pitchFamily="18" charset="0"/>
                          <a:ea typeface="Cambria Math" panose="02040503050406030204" pitchFamily="18" charset="0"/>
                        </a:rPr>
                        <m:t>∙3∙7)(</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2</m:t>
                          </m:r>
                        </m:e>
                        <m:sup>
                          <m:r>
                            <a:rPr lang="en-US" b="0" i="1" smtClean="0">
                              <a:latin typeface="Cambria Math" panose="02040503050406030204" pitchFamily="18" charset="0"/>
                              <a:ea typeface="Cambria Math" panose="02040503050406030204" pitchFamily="18" charset="0"/>
                            </a:rPr>
                            <m:t>3</m:t>
                          </m:r>
                        </m:sup>
                      </m:sSup>
                      <m:r>
                        <a:rPr lang="en-US" i="1">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3</m:t>
                          </m:r>
                        </m:e>
                        <m:sup>
                          <m:r>
                            <a:rPr lang="en-US" b="0" i="1" smtClean="0">
                              <a:latin typeface="Cambria Math" panose="02040503050406030204" pitchFamily="18" charset="0"/>
                              <a:ea typeface="Cambria Math" panose="02040503050406030204" pitchFamily="18" charset="0"/>
                            </a:rPr>
                            <m:t>2</m:t>
                          </m:r>
                        </m:sup>
                      </m:sSup>
                      <m:r>
                        <a:rPr lang="en-US" b="0" i="1" smtClean="0">
                          <a:latin typeface="Cambria Math" panose="02040503050406030204" pitchFamily="18" charset="0"/>
                          <a:ea typeface="Cambria Math" panose="02040503050406030204" pitchFamily="18" charset="0"/>
                        </a:rPr>
                        <m:t>∙5)(</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2</m:t>
                          </m:r>
                        </m:e>
                        <m:sup>
                          <m:r>
                            <a:rPr lang="en-US" b="0" i="1" smtClean="0">
                              <a:latin typeface="Cambria Math" panose="02040503050406030204" pitchFamily="18" charset="0"/>
                              <a:ea typeface="Cambria Math" panose="02040503050406030204" pitchFamily="18" charset="0"/>
                            </a:rPr>
                            <m:t>4</m:t>
                          </m:r>
                        </m:sup>
                      </m:sSup>
                      <m:r>
                        <a:rPr lang="en-US" b="0" i="1" smtClean="0">
                          <a:latin typeface="Cambria Math" panose="02040503050406030204" pitchFamily="18" charset="0"/>
                          <a:ea typeface="Cambria Math" panose="02040503050406030204" pitchFamily="18" charset="0"/>
                        </a:rPr>
                        <m:t>∙5∙7)</m:t>
                      </m:r>
                    </m:oMath>
                  </m:oMathPara>
                </a14:m>
                <a:endParaRPr lang="en-US" dirty="0">
                  <a:latin typeface="Baskerville" panose="02020502070401020303" pitchFamily="18" charset="0"/>
                  <a:ea typeface="Baskerville" panose="02020502070401020303" pitchFamily="18" charset="0"/>
                </a:endParaRPr>
              </a:p>
              <a:p>
                <a:pPr marL="0" indent="0">
                  <a:buNone/>
                </a:pPr>
                <a14:m>
                  <m:oMathPara xmlns:m="http://schemas.openxmlformats.org/officeDocument/2006/math">
                    <m:oMathParaPr>
                      <m:jc m:val="centerGroup"/>
                    </m:oMathParaPr>
                    <m:oMath xmlns:m="http://schemas.openxmlformats.org/officeDocument/2006/math">
                      <m:sSup>
                        <m:sSupPr>
                          <m:ctrlPr>
                            <a:rPr lang="en-US" i="1">
                              <a:latin typeface="Cambria Math" panose="02040503050406030204" pitchFamily="18" charset="0"/>
                              <a:ea typeface="Baskerville" panose="02020502070401020303" pitchFamily="18" charset="0"/>
                            </a:rPr>
                          </m:ctrlPr>
                        </m:sSupPr>
                        <m:e>
                          <m:r>
                            <a:rPr lang="en-US" b="0" i="1" smtClean="0">
                              <a:latin typeface="Cambria Math" panose="02040503050406030204" pitchFamily="18" charset="0"/>
                              <a:ea typeface="Baskerville" panose="02020502070401020303" pitchFamily="18" charset="0"/>
                            </a:rPr>
                            <m:t>(46</m:t>
                          </m:r>
                          <m:r>
                            <a:rPr lang="en-US" b="0" i="1" smtClean="0">
                              <a:latin typeface="Cambria Math" panose="02040503050406030204" pitchFamily="18" charset="0"/>
                              <a:ea typeface="Cambria Math" panose="02040503050406030204" pitchFamily="18" charset="0"/>
                            </a:rPr>
                            <m:t>∙47∙49∙51)</m:t>
                          </m:r>
                        </m:e>
                        <m:sup>
                          <m:r>
                            <a:rPr lang="en-US" i="1">
                              <a:latin typeface="Cambria Math" panose="02040503050406030204" pitchFamily="18" charset="0"/>
                              <a:ea typeface="Baskerville" panose="02020502070401020303" pitchFamily="18" charset="0"/>
                            </a:rPr>
                            <m:t>2</m:t>
                          </m:r>
                        </m:sup>
                      </m:sSup>
                      <m:d>
                        <m:dPr>
                          <m:ctrlPr>
                            <a:rPr lang="en-US" i="1">
                              <a:latin typeface="Cambria Math" panose="02040503050406030204" pitchFamily="18" charset="0"/>
                              <a:ea typeface="Baskerville" panose="02020502070401020303" pitchFamily="18" charset="0"/>
                            </a:rPr>
                          </m:ctrlPr>
                        </m:dPr>
                        <m:e>
                          <m:r>
                            <a:rPr lang="en-US" i="1">
                              <a:latin typeface="Cambria Math" panose="02040503050406030204" pitchFamily="18" charset="0"/>
                              <a:ea typeface="Baskerville" panose="02020502070401020303" pitchFamily="18" charset="0"/>
                            </a:rPr>
                            <m:t>𝑚𝑜𝑑</m:t>
                          </m:r>
                          <m:r>
                            <a:rPr lang="en-US" i="1">
                              <a:latin typeface="Cambria Math" panose="02040503050406030204" pitchFamily="18" charset="0"/>
                              <a:ea typeface="Baskerville" panose="02020502070401020303" pitchFamily="18" charset="0"/>
                            </a:rPr>
                            <m:t> 2041</m:t>
                          </m:r>
                        </m:e>
                      </m:d>
                      <m:r>
                        <a:rPr lang="en-US" i="1">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2</m:t>
                          </m:r>
                        </m:e>
                        <m:sup>
                          <m:r>
                            <a:rPr lang="en-US" b="0" i="1" smtClean="0">
                              <a:latin typeface="Cambria Math" panose="02040503050406030204" pitchFamily="18" charset="0"/>
                              <a:ea typeface="Cambria Math" panose="02040503050406030204" pitchFamily="18" charset="0"/>
                            </a:rPr>
                            <m:t>10</m:t>
                          </m:r>
                        </m:sup>
                      </m:sSup>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3</m:t>
                          </m:r>
                        </m:e>
                        <m:sup>
                          <m:r>
                            <a:rPr lang="en-US" b="0" i="1" smtClean="0">
                              <a:latin typeface="Cambria Math" panose="02040503050406030204" pitchFamily="18" charset="0"/>
                              <a:ea typeface="Cambria Math" panose="02040503050406030204" pitchFamily="18" charset="0"/>
                            </a:rPr>
                            <m:t>4</m:t>
                          </m:r>
                        </m:sup>
                      </m:sSup>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5</m:t>
                          </m:r>
                        </m:e>
                        <m:sup>
                          <m:r>
                            <a:rPr lang="en-US" b="0" i="1" smtClean="0">
                              <a:latin typeface="Cambria Math" panose="02040503050406030204" pitchFamily="18" charset="0"/>
                              <a:ea typeface="Cambria Math" panose="02040503050406030204" pitchFamily="18" charset="0"/>
                            </a:rPr>
                            <m:t>4</m:t>
                          </m:r>
                        </m:sup>
                      </m:sSup>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7</m:t>
                          </m:r>
                        </m:e>
                        <m:sup>
                          <m:r>
                            <a:rPr lang="en-US" b="0" i="1" smtClean="0">
                              <a:latin typeface="Cambria Math" panose="02040503050406030204" pitchFamily="18" charset="0"/>
                              <a:ea typeface="Cambria Math" panose="02040503050406030204" pitchFamily="18" charset="0"/>
                            </a:rPr>
                            <m:t>2</m:t>
                          </m:r>
                        </m:sup>
                      </m:sSup>
                      <m:r>
                        <a:rPr lang="en-US" b="0" i="1" smtClean="0">
                          <a:latin typeface="Cambria Math" panose="02040503050406030204" pitchFamily="18" charset="0"/>
                          <a:ea typeface="Cambria Math" panose="02040503050406030204" pitchFamily="18" charset="0"/>
                        </a:rPr>
                        <m:t>                                           </m:t>
                      </m:r>
                    </m:oMath>
                  </m:oMathPara>
                </a14:m>
                <a:endParaRPr lang="en-US" b="0" dirty="0">
                  <a:latin typeface="Baskerville" panose="02020502070401020303" pitchFamily="18" charset="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p>
                        <m:sSupPr>
                          <m:ctrlPr>
                            <a:rPr lang="en-US" i="1">
                              <a:latin typeface="Cambria Math" panose="02040503050406030204" pitchFamily="18" charset="0"/>
                              <a:ea typeface="Baskerville" panose="02020502070401020303" pitchFamily="18" charset="0"/>
                            </a:rPr>
                          </m:ctrlPr>
                        </m:sSupPr>
                        <m:e>
                          <m:r>
                            <a:rPr lang="en-US" i="1">
                              <a:latin typeface="Cambria Math" panose="02040503050406030204" pitchFamily="18" charset="0"/>
                              <a:ea typeface="Baskerville" panose="02020502070401020303" pitchFamily="18" charset="0"/>
                            </a:rPr>
                            <m:t>(46</m:t>
                          </m:r>
                          <m:r>
                            <a:rPr lang="en-US" i="1">
                              <a:latin typeface="Cambria Math" panose="02040503050406030204" pitchFamily="18" charset="0"/>
                              <a:ea typeface="Cambria Math" panose="02040503050406030204" pitchFamily="18" charset="0"/>
                            </a:rPr>
                            <m:t>∙47∙49∙51)</m:t>
                          </m:r>
                        </m:e>
                        <m:sup>
                          <m:r>
                            <a:rPr lang="en-US" i="1">
                              <a:latin typeface="Cambria Math" panose="02040503050406030204" pitchFamily="18" charset="0"/>
                              <a:ea typeface="Baskerville" panose="02020502070401020303" pitchFamily="18" charset="0"/>
                            </a:rPr>
                            <m:t>2</m:t>
                          </m:r>
                        </m:sup>
                      </m:sSup>
                      <m:d>
                        <m:dPr>
                          <m:ctrlPr>
                            <a:rPr lang="en-US" i="1">
                              <a:latin typeface="Cambria Math" panose="02040503050406030204" pitchFamily="18" charset="0"/>
                              <a:ea typeface="Baskerville" panose="02020502070401020303" pitchFamily="18" charset="0"/>
                            </a:rPr>
                          </m:ctrlPr>
                        </m:dPr>
                        <m:e>
                          <m:r>
                            <a:rPr lang="en-US" i="1">
                              <a:latin typeface="Cambria Math" panose="02040503050406030204" pitchFamily="18" charset="0"/>
                              <a:ea typeface="Baskerville" panose="02020502070401020303" pitchFamily="18" charset="0"/>
                            </a:rPr>
                            <m:t>𝑚𝑜𝑑</m:t>
                          </m:r>
                          <m:r>
                            <a:rPr lang="en-US" i="1">
                              <a:latin typeface="Cambria Math" panose="02040503050406030204" pitchFamily="18" charset="0"/>
                              <a:ea typeface="Baskerville" panose="02020502070401020303" pitchFamily="18" charset="0"/>
                            </a:rPr>
                            <m:t> 2041</m:t>
                          </m:r>
                        </m:e>
                      </m:d>
                      <m:r>
                        <a:rPr lang="en-US" i="1">
                          <a:latin typeface="Cambria Math" panose="02040503050406030204" pitchFamily="18" charset="0"/>
                          <a:ea typeface="Cambria Math" panose="02040503050406030204" pitchFamily="18" charset="0"/>
                        </a:rPr>
                        <m:t>≡</m:t>
                      </m:r>
                      <m:sSup>
                        <m:sSupPr>
                          <m:ctrlPr>
                            <a:rPr lang="en-US" i="1" smtClean="0">
                              <a:latin typeface="Cambria Math" panose="02040503050406030204" pitchFamily="18" charset="0"/>
                              <a:ea typeface="Cambria Math" panose="02040503050406030204" pitchFamily="18" charset="0"/>
                            </a:rPr>
                          </m:ctrlPr>
                        </m:sSupPr>
                        <m:e>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(2</m:t>
                              </m:r>
                            </m:e>
                            <m:sup>
                              <m:r>
                                <a:rPr lang="en-US" i="1">
                                  <a:latin typeface="Cambria Math" panose="02040503050406030204" pitchFamily="18" charset="0"/>
                                  <a:ea typeface="Cambria Math" panose="02040503050406030204" pitchFamily="18" charset="0"/>
                                </a:rPr>
                                <m:t>5</m:t>
                              </m:r>
                            </m:sup>
                          </m:sSup>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3</m:t>
                              </m:r>
                            </m:e>
                            <m:sup>
                              <m:r>
                                <a:rPr lang="en-US" i="1">
                                  <a:latin typeface="Cambria Math" panose="02040503050406030204" pitchFamily="18" charset="0"/>
                                  <a:ea typeface="Cambria Math" panose="02040503050406030204" pitchFamily="18" charset="0"/>
                                </a:rPr>
                                <m:t>2</m:t>
                              </m:r>
                            </m:sup>
                          </m:sSup>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5</m:t>
                              </m:r>
                            </m:e>
                            <m:sup>
                              <m:r>
                                <a:rPr lang="en-US" i="1">
                                  <a:latin typeface="Cambria Math" panose="02040503050406030204" pitchFamily="18" charset="0"/>
                                  <a:ea typeface="Cambria Math" panose="02040503050406030204" pitchFamily="18" charset="0"/>
                                </a:rPr>
                                <m:t>2</m:t>
                              </m:r>
                            </m:sup>
                          </m:sSup>
                          <m:r>
                            <a:rPr lang="en-US" i="1">
                              <a:latin typeface="Cambria Math" panose="02040503050406030204" pitchFamily="18" charset="0"/>
                              <a:ea typeface="Cambria Math" panose="02040503050406030204" pitchFamily="18" charset="0"/>
                            </a:rPr>
                            <m:t>∙7)</m:t>
                          </m:r>
                        </m:e>
                        <m:sup>
                          <m:r>
                            <a:rPr lang="en-US" b="0" i="1" smtClean="0">
                              <a:latin typeface="Cambria Math" panose="02040503050406030204" pitchFamily="18" charset="0"/>
                              <a:ea typeface="Cambria Math" panose="02040503050406030204" pitchFamily="18" charset="0"/>
                            </a:rPr>
                            <m:t>2</m:t>
                          </m:r>
                        </m:sup>
                      </m:sSup>
                      <m:r>
                        <a:rPr lang="en-US" b="0" i="1" smtClean="0">
                          <a:latin typeface="Cambria Math" panose="02040503050406030204" pitchFamily="18" charset="0"/>
                          <a:ea typeface="Cambria Math" panose="02040503050406030204" pitchFamily="18" charset="0"/>
                        </a:rPr>
                        <m:t>                                          </m:t>
                      </m:r>
                    </m:oMath>
                  </m:oMathPara>
                </a14:m>
                <a:endParaRPr lang="en-US" dirty="0">
                  <a:latin typeface="Baskerville" panose="02020502070401020303" pitchFamily="18" charset="0"/>
                  <a:ea typeface="Baskerville" panose="02020502070401020303" pitchFamily="18" charset="0"/>
                </a:endParaRPr>
              </a:p>
              <a:p>
                <a:pPr marL="0" indent="0">
                  <a:buNone/>
                </a:pPr>
                <a14:m>
                  <m:oMathPara xmlns:m="http://schemas.openxmlformats.org/officeDocument/2006/math">
                    <m:oMathParaPr>
                      <m:jc m:val="centerGroup"/>
                    </m:oMathParaPr>
                    <m:oMath xmlns:m="http://schemas.openxmlformats.org/officeDocument/2006/math">
                      <m:sSup>
                        <m:sSupPr>
                          <m:ctrlPr>
                            <a:rPr lang="en-US" i="1">
                              <a:latin typeface="Cambria Math" panose="02040503050406030204" pitchFamily="18" charset="0"/>
                              <a:ea typeface="Baskerville" panose="02020502070401020303" pitchFamily="18" charset="0"/>
                            </a:rPr>
                          </m:ctrlPr>
                        </m:sSupPr>
                        <m:e>
                          <m:r>
                            <a:rPr lang="en-US" b="0" i="1" smtClean="0">
                              <a:latin typeface="Cambria Math" panose="02040503050406030204" pitchFamily="18" charset="0"/>
                              <a:ea typeface="Baskerville" panose="02020502070401020303" pitchFamily="18" charset="0"/>
                            </a:rPr>
                            <m:t>311</m:t>
                          </m:r>
                        </m:e>
                        <m:sup>
                          <m:r>
                            <a:rPr lang="en-US" i="1">
                              <a:latin typeface="Cambria Math" panose="02040503050406030204" pitchFamily="18" charset="0"/>
                              <a:ea typeface="Baskerville" panose="02020502070401020303" pitchFamily="18" charset="0"/>
                            </a:rPr>
                            <m:t>2</m:t>
                          </m:r>
                        </m:sup>
                      </m:sSup>
                      <m:d>
                        <m:dPr>
                          <m:ctrlPr>
                            <a:rPr lang="en-US" i="1">
                              <a:latin typeface="Cambria Math" panose="02040503050406030204" pitchFamily="18" charset="0"/>
                              <a:ea typeface="Baskerville" panose="02020502070401020303" pitchFamily="18" charset="0"/>
                            </a:rPr>
                          </m:ctrlPr>
                        </m:dPr>
                        <m:e>
                          <m:r>
                            <a:rPr lang="en-US" i="1">
                              <a:latin typeface="Cambria Math" panose="02040503050406030204" pitchFamily="18" charset="0"/>
                              <a:ea typeface="Baskerville" panose="02020502070401020303" pitchFamily="18" charset="0"/>
                            </a:rPr>
                            <m:t>𝑚𝑜𝑑</m:t>
                          </m:r>
                          <m:r>
                            <a:rPr lang="en-US" i="1">
                              <a:latin typeface="Cambria Math" panose="02040503050406030204" pitchFamily="18" charset="0"/>
                              <a:ea typeface="Baskerville" panose="02020502070401020303" pitchFamily="18" charset="0"/>
                            </a:rPr>
                            <m:t> 2041</m:t>
                          </m:r>
                        </m:e>
                      </m:d>
                      <m:r>
                        <a:rPr lang="en-US"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1416</m:t>
                          </m:r>
                        </m:e>
                        <m:sup>
                          <m:r>
                            <a:rPr lang="en-US" b="0" i="1" smtClean="0">
                              <a:latin typeface="Cambria Math" panose="02040503050406030204" pitchFamily="18" charset="0"/>
                              <a:ea typeface="Cambria Math" panose="02040503050406030204" pitchFamily="18" charset="0"/>
                            </a:rPr>
                            <m:t>2</m:t>
                          </m:r>
                        </m:sup>
                      </m:sSup>
                      <m:r>
                        <a:rPr lang="en-US" b="0" i="1" smtClean="0">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                               </m:t>
                      </m:r>
                    </m:oMath>
                  </m:oMathPara>
                </a14:m>
                <a:endParaRPr lang="en-US" dirty="0">
                  <a:ea typeface="Cambria Math" panose="02040503050406030204" pitchFamily="18" charset="0"/>
                </a:endParaRPr>
              </a:p>
              <a:p>
                <a:pPr marL="0" indent="0">
                  <a:buNone/>
                </a:pPr>
                <a14:m>
                  <m:oMath xmlns:m="http://schemas.openxmlformats.org/officeDocument/2006/math">
                    <m:r>
                      <a:rPr lang="en-US" b="0" i="1" smtClean="0">
                        <a:latin typeface="Cambria Math" panose="02040503050406030204" pitchFamily="18" charset="0"/>
                        <a:ea typeface="Cambria Math" panose="02040503050406030204" pitchFamily="18" charset="0"/>
                      </a:rPr>
                      <m:t>311</m:t>
                    </m:r>
                    <m:r>
                      <a:rPr lang="en-US" i="1">
                        <a:latin typeface="Cambria Math" panose="02040503050406030204" pitchFamily="18" charset="0"/>
                        <a:ea typeface="Cambria Math" panose="02040503050406030204" pitchFamily="18" charset="0"/>
                      </a:rPr>
                      <m:t>≢</m:t>
                    </m:r>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1416</m:t>
                    </m:r>
                    <m:d>
                      <m:dPr>
                        <m:ctrlPr>
                          <a:rPr lang="en-US" b="0"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Baskerville" panose="02020502070401020303" pitchFamily="18" charset="0"/>
                          </a:rPr>
                          <m:t>𝑚𝑜𝑑</m:t>
                        </m:r>
                        <m:r>
                          <a:rPr lang="en-US" i="1">
                            <a:latin typeface="Cambria Math" panose="02040503050406030204" pitchFamily="18" charset="0"/>
                            <a:ea typeface="Baskerville" panose="02020502070401020303" pitchFamily="18" charset="0"/>
                          </a:rPr>
                          <m:t> 2041</m:t>
                        </m:r>
                      </m:e>
                    </m:d>
                  </m:oMath>
                </a14:m>
                <a:r>
                  <a:rPr lang="en-US" dirty="0">
                    <a:latin typeface="Baskerville" panose="02020502070401020303" pitchFamily="18" charset="0"/>
                    <a:ea typeface="Baskerville" panose="02020502070401020303" pitchFamily="18" charset="0"/>
                  </a:rPr>
                  <a:t>, </a:t>
                </a:r>
                <a14:m>
                  <m:oMath xmlns:m="http://schemas.openxmlformats.org/officeDocument/2006/math">
                    <m:r>
                      <a:rPr lang="en-US" b="0" i="1" smtClean="0">
                        <a:latin typeface="Cambria Math" panose="02040503050406030204" pitchFamily="18" charset="0"/>
                        <a:ea typeface="Baskerville" panose="02020502070401020303" pitchFamily="18" charset="0"/>
                      </a:rPr>
                      <m:t>𝐺𝐶𝐷</m:t>
                    </m:r>
                    <m:d>
                      <m:dPr>
                        <m:ctrlPr>
                          <a:rPr lang="en-US" b="0" i="1" smtClean="0">
                            <a:latin typeface="Cambria Math" panose="02040503050406030204" pitchFamily="18" charset="0"/>
                            <a:ea typeface="Baskerville" panose="02020502070401020303" pitchFamily="18" charset="0"/>
                          </a:rPr>
                        </m:ctrlPr>
                      </m:dPr>
                      <m:e>
                        <m:r>
                          <a:rPr lang="en-US" b="0" i="1" smtClean="0">
                            <a:latin typeface="Cambria Math" panose="02040503050406030204" pitchFamily="18" charset="0"/>
                            <a:ea typeface="Baskerville" panose="02020502070401020303" pitchFamily="18" charset="0"/>
                          </a:rPr>
                          <m:t>1416−311, 2041</m:t>
                        </m:r>
                      </m:e>
                    </m:d>
                    <m:r>
                      <a:rPr lang="en-US" b="0" i="1" smtClean="0">
                        <a:latin typeface="Cambria Math" panose="02040503050406030204" pitchFamily="18" charset="0"/>
                        <a:ea typeface="Baskerville" panose="02020502070401020303" pitchFamily="18" charset="0"/>
                      </a:rPr>
                      <m:t>=13</m:t>
                    </m:r>
                  </m:oMath>
                </a14:m>
                <a:r>
                  <a:rPr lang="en-US" dirty="0">
                    <a:latin typeface="Baskerville" panose="02020502070401020303" pitchFamily="18" charset="0"/>
                    <a:ea typeface="Baskerville" panose="02020502070401020303" pitchFamily="18" charset="0"/>
                  </a:rPr>
                  <a:t>. </a:t>
                </a:r>
                <a:endParaRPr lang="en-US" i="1" dirty="0">
                  <a:latin typeface="Cambria Math" panose="02040503050406030204" pitchFamily="18" charset="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ea typeface="Cambria Math" panose="02040503050406030204" pitchFamily="18" charset="0"/>
                        </a:rPr>
                        <m:t>1416</m:t>
                      </m:r>
                      <m:r>
                        <a:rPr lang="en-US" b="0" i="1" smtClean="0">
                          <a:latin typeface="Cambria Math" panose="02040503050406030204" pitchFamily="18" charset="0"/>
                          <a:ea typeface="Cambria Math" panose="02040503050406030204" pitchFamily="18" charset="0"/>
                        </a:rPr>
                        <m:t>=13×157</m:t>
                      </m:r>
                    </m:oMath>
                  </m:oMathPara>
                </a14:m>
                <a:endParaRPr lang="en-US" dirty="0">
                  <a:latin typeface="Baskerville" panose="02020502070401020303" pitchFamily="18" charset="0"/>
                  <a:ea typeface="Baskerville" panose="02020502070401020303" pitchFamily="18" charset="0"/>
                </a:endParaRPr>
              </a:p>
            </p:txBody>
          </p:sp>
        </mc:Choice>
        <mc:Fallback>
          <p:sp>
            <p:nvSpPr>
              <p:cNvPr id="3" name="Content Placeholder 2">
                <a:extLst>
                  <a:ext uri="{FF2B5EF4-FFF2-40B4-BE49-F238E27FC236}">
                    <a16:creationId xmlns:a16="http://schemas.microsoft.com/office/drawing/2014/main" id="{A6FBCA97-83A3-3445-B531-1616285146C9}"/>
                  </a:ext>
                </a:extLst>
              </p:cNvPr>
              <p:cNvSpPr>
                <a:spLocks noGrp="1" noRot="1" noChangeAspect="1" noMove="1" noResize="1" noEditPoints="1" noAdjustHandles="1" noChangeArrowheads="1" noChangeShapeType="1" noTextEdit="1"/>
              </p:cNvSpPr>
              <p:nvPr>
                <p:ph idx="1"/>
              </p:nvPr>
            </p:nvSpPr>
            <p:spPr>
              <a:xfrm>
                <a:off x="243067" y="320916"/>
                <a:ext cx="11794603" cy="5744218"/>
              </a:xfrm>
              <a:blipFill>
                <a:blip r:embed="rId2"/>
                <a:stretch>
                  <a:fillRect l="-1085" t="-244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4405194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4C51FB-4C8C-984E-8A0C-5DA7F72352AB}"/>
              </a:ext>
            </a:extLst>
          </p:cNvPr>
          <p:cNvSpPr>
            <a:spLocks noGrp="1"/>
          </p:cNvSpPr>
          <p:nvPr>
            <p:ph type="title"/>
          </p:nvPr>
        </p:nvSpPr>
        <p:spPr/>
        <p:txBody>
          <a:bodyPr/>
          <a:lstStyle/>
          <a:p>
            <a:r>
              <a:rPr lang="en-US" dirty="0">
                <a:latin typeface="Baskerville" panose="02020502070401020303" pitchFamily="18" charset="0"/>
                <a:ea typeface="Baskerville" panose="02020502070401020303" pitchFamily="18" charset="0"/>
              </a:rPr>
              <a:t>B-smooth Number</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BA61815B-3FF9-3849-BCDF-7ED672D0C3AF}"/>
                  </a:ext>
                </a:extLst>
              </p:cNvPr>
              <p:cNvSpPr>
                <a:spLocks noGrp="1"/>
              </p:cNvSpPr>
              <p:nvPr>
                <p:ph idx="1"/>
              </p:nvPr>
            </p:nvSpPr>
            <p:spPr/>
            <p:txBody>
              <a:bodyPr/>
              <a:lstStyle/>
              <a:p>
                <a:pPr marL="0" indent="0">
                  <a:buNone/>
                </a:pPr>
                <a:r>
                  <a:rPr lang="en-US" dirty="0">
                    <a:latin typeface="Baskerville" panose="02020502070401020303" pitchFamily="18" charset="0"/>
                    <a:ea typeface="Baskerville" panose="02020502070401020303" pitchFamily="18" charset="0"/>
                  </a:rPr>
                  <a:t>We need to find a bound on the largest prime factors of </a:t>
                </a:r>
                <a14:m>
                  <m:oMath xmlns:m="http://schemas.openxmlformats.org/officeDocument/2006/math">
                    <m:sSubSup>
                      <m:sSubSupPr>
                        <m:ctrlPr>
                          <a:rPr lang="en-US" b="0" i="1" smtClean="0">
                            <a:latin typeface="Cambria Math" panose="02040503050406030204" pitchFamily="18" charset="0"/>
                            <a:ea typeface="Baskerville" panose="02020502070401020303" pitchFamily="18" charset="0"/>
                          </a:rPr>
                        </m:ctrlPr>
                      </m:sSubSupPr>
                      <m:e>
                        <m:r>
                          <a:rPr lang="en-US" b="0" i="1" smtClean="0">
                            <a:latin typeface="Cambria Math" panose="02040503050406030204" pitchFamily="18" charset="0"/>
                            <a:ea typeface="Baskerville" panose="02020502070401020303" pitchFamily="18" charset="0"/>
                          </a:rPr>
                          <m:t>𝑥</m:t>
                        </m:r>
                      </m:e>
                      <m:sub>
                        <m:r>
                          <a:rPr lang="en-US" b="0" i="1" smtClean="0">
                            <a:latin typeface="Cambria Math" panose="02040503050406030204" pitchFamily="18" charset="0"/>
                            <a:ea typeface="Baskerville" panose="02020502070401020303" pitchFamily="18" charset="0"/>
                          </a:rPr>
                          <m:t>𝑖</m:t>
                        </m:r>
                      </m:sub>
                      <m:sup>
                        <m:r>
                          <a:rPr lang="en-US" b="0" i="1" smtClean="0">
                            <a:latin typeface="Cambria Math" panose="02040503050406030204" pitchFamily="18" charset="0"/>
                            <a:ea typeface="Baskerville" panose="02020502070401020303" pitchFamily="18" charset="0"/>
                          </a:rPr>
                          <m:t>2</m:t>
                        </m:r>
                      </m:sup>
                    </m:sSubSup>
                    <m:r>
                      <a:rPr lang="en-US" b="0" i="1" smtClean="0">
                        <a:latin typeface="Cambria Math" panose="02040503050406030204" pitchFamily="18" charset="0"/>
                        <a:ea typeface="Baskerville" panose="02020502070401020303" pitchFamily="18" charset="0"/>
                      </a:rPr>
                      <m:t>(</m:t>
                    </m:r>
                    <m:r>
                      <a:rPr lang="en-US" b="0" i="1" smtClean="0">
                        <a:latin typeface="Cambria Math" panose="02040503050406030204" pitchFamily="18" charset="0"/>
                        <a:ea typeface="Baskerville" panose="02020502070401020303" pitchFamily="18" charset="0"/>
                      </a:rPr>
                      <m:t>𝑚𝑜𝑑</m:t>
                    </m:r>
                    <m:r>
                      <a:rPr lang="en-US" b="0" i="1" smtClean="0">
                        <a:latin typeface="Cambria Math" panose="02040503050406030204" pitchFamily="18" charset="0"/>
                        <a:ea typeface="Baskerville" panose="02020502070401020303" pitchFamily="18" charset="0"/>
                      </a:rPr>
                      <m:t> </m:t>
                    </m:r>
                    <m:r>
                      <a:rPr lang="en-US" b="0" i="1" smtClean="0">
                        <a:latin typeface="Cambria Math" panose="02040503050406030204" pitchFamily="18" charset="0"/>
                        <a:ea typeface="Baskerville" panose="02020502070401020303" pitchFamily="18" charset="0"/>
                      </a:rPr>
                      <m:t>𝑛</m:t>
                    </m:r>
                    <m:r>
                      <a:rPr lang="en-US" b="0" i="1" smtClean="0">
                        <a:latin typeface="Cambria Math" panose="02040503050406030204" pitchFamily="18" charset="0"/>
                        <a:ea typeface="Baskerville" panose="02020502070401020303" pitchFamily="18" charset="0"/>
                      </a:rPr>
                      <m:t>)</m:t>
                    </m:r>
                  </m:oMath>
                </a14:m>
                <a:r>
                  <a:rPr lang="en-US" dirty="0">
                    <a:latin typeface="Baskerville" panose="02020502070401020303" pitchFamily="18" charset="0"/>
                    <a:ea typeface="Baskerville" panose="02020502070401020303" pitchFamily="18" charset="0"/>
                  </a:rPr>
                  <a:t>.</a:t>
                </a:r>
              </a:p>
              <a:p>
                <a:pPr marL="0" indent="0">
                  <a:buNone/>
                </a:pPr>
                <a:r>
                  <a:rPr lang="en-US" dirty="0">
                    <a:latin typeface="Baskerville" panose="02020502070401020303" pitchFamily="18" charset="0"/>
                    <a:ea typeface="Baskerville" panose="02020502070401020303" pitchFamily="18" charset="0"/>
                  </a:rPr>
                  <a:t>Let </a:t>
                </a:r>
                <a14:m>
                  <m:oMath xmlns:m="http://schemas.openxmlformats.org/officeDocument/2006/math">
                    <m:r>
                      <a:rPr lang="en-US" b="0" i="1" smtClean="0">
                        <a:latin typeface="Cambria Math" panose="02040503050406030204" pitchFamily="18" charset="0"/>
                        <a:ea typeface="Baskerville" panose="02020502070401020303" pitchFamily="18" charset="0"/>
                      </a:rPr>
                      <m:t>𝑄</m:t>
                    </m:r>
                    <m:d>
                      <m:dPr>
                        <m:ctrlPr>
                          <a:rPr lang="en-US" b="0" i="1" smtClean="0">
                            <a:latin typeface="Cambria Math" panose="02040503050406030204" pitchFamily="18" charset="0"/>
                            <a:ea typeface="Baskerville" panose="02020502070401020303" pitchFamily="18" charset="0"/>
                          </a:rPr>
                        </m:ctrlPr>
                      </m:dPr>
                      <m:e>
                        <m:sSub>
                          <m:sSubPr>
                            <m:ctrlPr>
                              <a:rPr lang="en-US" b="0" i="1" smtClean="0">
                                <a:latin typeface="Cambria Math" panose="02040503050406030204" pitchFamily="18" charset="0"/>
                                <a:ea typeface="Baskerville" panose="02020502070401020303" pitchFamily="18" charset="0"/>
                              </a:rPr>
                            </m:ctrlPr>
                          </m:sSubPr>
                          <m:e>
                            <m:r>
                              <a:rPr lang="en-US" b="0" i="1" smtClean="0">
                                <a:latin typeface="Cambria Math" panose="02040503050406030204" pitchFamily="18" charset="0"/>
                                <a:ea typeface="Baskerville" panose="02020502070401020303" pitchFamily="18" charset="0"/>
                              </a:rPr>
                              <m:t>𝑥</m:t>
                            </m:r>
                          </m:e>
                          <m:sub>
                            <m:r>
                              <a:rPr lang="en-US" b="0" i="1" smtClean="0">
                                <a:latin typeface="Cambria Math" panose="02040503050406030204" pitchFamily="18" charset="0"/>
                                <a:ea typeface="Baskerville" panose="02020502070401020303" pitchFamily="18" charset="0"/>
                              </a:rPr>
                              <m:t>𝑖</m:t>
                            </m:r>
                          </m:sub>
                        </m:sSub>
                      </m:e>
                    </m:d>
                    <m:r>
                      <a:rPr lang="en-US" b="0" i="1" smtClean="0">
                        <a:latin typeface="Cambria Math" panose="02040503050406030204" pitchFamily="18" charset="0"/>
                        <a:ea typeface="Baskerville" panose="02020502070401020303" pitchFamily="18" charset="0"/>
                      </a:rPr>
                      <m:t>=</m:t>
                    </m:r>
                    <m:sSubSup>
                      <m:sSubSupPr>
                        <m:ctrlPr>
                          <a:rPr lang="en-US" b="0" i="1" smtClean="0">
                            <a:latin typeface="Cambria Math" panose="02040503050406030204" pitchFamily="18" charset="0"/>
                            <a:ea typeface="Baskerville" panose="02020502070401020303" pitchFamily="18" charset="0"/>
                          </a:rPr>
                        </m:ctrlPr>
                      </m:sSubSupPr>
                      <m:e>
                        <m:r>
                          <a:rPr lang="en-US" b="0" i="1" smtClean="0">
                            <a:latin typeface="Cambria Math" panose="02040503050406030204" pitchFamily="18" charset="0"/>
                            <a:ea typeface="Baskerville" panose="02020502070401020303" pitchFamily="18" charset="0"/>
                          </a:rPr>
                          <m:t>𝑥</m:t>
                        </m:r>
                      </m:e>
                      <m:sub>
                        <m:r>
                          <a:rPr lang="en-US" b="0" i="1" smtClean="0">
                            <a:latin typeface="Cambria Math" panose="02040503050406030204" pitchFamily="18" charset="0"/>
                            <a:ea typeface="Baskerville" panose="02020502070401020303" pitchFamily="18" charset="0"/>
                          </a:rPr>
                          <m:t>𝑖</m:t>
                        </m:r>
                      </m:sub>
                      <m:sup>
                        <m:r>
                          <a:rPr lang="en-US" b="0" i="1" smtClean="0">
                            <a:latin typeface="Cambria Math" panose="02040503050406030204" pitchFamily="18" charset="0"/>
                            <a:ea typeface="Baskerville" panose="02020502070401020303" pitchFamily="18" charset="0"/>
                          </a:rPr>
                          <m:t>2</m:t>
                        </m:r>
                      </m:sup>
                    </m:sSubSup>
                    <m:r>
                      <a:rPr lang="en-US" b="0" i="1" smtClean="0">
                        <a:latin typeface="Cambria Math" panose="02040503050406030204" pitchFamily="18" charset="0"/>
                        <a:ea typeface="Baskerville" panose="02020502070401020303" pitchFamily="18" charset="0"/>
                      </a:rPr>
                      <m:t>−</m:t>
                    </m:r>
                    <m:r>
                      <a:rPr lang="en-US" b="0" i="1" smtClean="0">
                        <a:latin typeface="Cambria Math" panose="02040503050406030204" pitchFamily="18" charset="0"/>
                        <a:ea typeface="Baskerville" panose="02020502070401020303" pitchFamily="18" charset="0"/>
                      </a:rPr>
                      <m:t>𝑛</m:t>
                    </m:r>
                    <m:r>
                      <a:rPr lang="en-US" b="0" i="0" smtClean="0">
                        <a:latin typeface="Cambria Math" panose="02040503050406030204" pitchFamily="18" charset="0"/>
                        <a:ea typeface="Baskerville" panose="02020502070401020303" pitchFamily="18" charset="0"/>
                      </a:rPr>
                      <m:t>.</m:t>
                    </m:r>
                  </m:oMath>
                </a14:m>
                <a:r>
                  <a:rPr lang="en-US" dirty="0">
                    <a:latin typeface="Baskerville" panose="02020502070401020303" pitchFamily="18" charset="0"/>
                    <a:ea typeface="Baskerville" panose="02020502070401020303" pitchFamily="18" charset="0"/>
                  </a:rPr>
                  <a:t> </a:t>
                </a:r>
              </a:p>
              <a:p>
                <a:pPr marL="0" indent="0">
                  <a:buNone/>
                </a:pPr>
                <a:r>
                  <a:rPr lang="en-US" dirty="0">
                    <a:latin typeface="Baskerville" panose="02020502070401020303" pitchFamily="18" charset="0"/>
                    <a:ea typeface="Baskerville" panose="02020502070401020303" pitchFamily="18" charset="0"/>
                  </a:rPr>
                  <a:t>Instead of having all </a:t>
                </a:r>
                <a14:m>
                  <m:oMath xmlns:m="http://schemas.openxmlformats.org/officeDocument/2006/math">
                    <m:r>
                      <a:rPr lang="en-US" i="1">
                        <a:latin typeface="Cambria Math" panose="02040503050406030204" pitchFamily="18" charset="0"/>
                        <a:ea typeface="Baskerville" panose="02020502070401020303" pitchFamily="18" charset="0"/>
                      </a:rPr>
                      <m:t>𝑄</m:t>
                    </m:r>
                    <m:d>
                      <m:dPr>
                        <m:ctrlPr>
                          <a:rPr lang="en-US" i="1">
                            <a:latin typeface="Cambria Math" panose="02040503050406030204" pitchFamily="18" charset="0"/>
                            <a:ea typeface="Baskerville" panose="02020502070401020303" pitchFamily="18" charset="0"/>
                          </a:rPr>
                        </m:ctrlPr>
                      </m:dPr>
                      <m:e>
                        <m:sSub>
                          <m:sSubPr>
                            <m:ctrlPr>
                              <a:rPr lang="en-US" i="1">
                                <a:latin typeface="Cambria Math" panose="02040503050406030204" pitchFamily="18" charset="0"/>
                                <a:ea typeface="Baskerville" panose="02020502070401020303" pitchFamily="18" charset="0"/>
                              </a:rPr>
                            </m:ctrlPr>
                          </m:sSubPr>
                          <m:e>
                            <m:r>
                              <a:rPr lang="en-US" i="1">
                                <a:latin typeface="Cambria Math" panose="02040503050406030204" pitchFamily="18" charset="0"/>
                                <a:ea typeface="Baskerville" panose="02020502070401020303" pitchFamily="18" charset="0"/>
                              </a:rPr>
                              <m:t>𝑥</m:t>
                            </m:r>
                          </m:e>
                          <m:sub>
                            <m:r>
                              <a:rPr lang="en-US" i="1">
                                <a:latin typeface="Cambria Math" panose="02040503050406030204" pitchFamily="18" charset="0"/>
                                <a:ea typeface="Baskerville" panose="02020502070401020303" pitchFamily="18" charset="0"/>
                              </a:rPr>
                              <m:t>𝑖</m:t>
                            </m:r>
                          </m:sub>
                        </m:sSub>
                      </m:e>
                    </m:d>
                  </m:oMath>
                </a14:m>
                <a:r>
                  <a:rPr lang="en-US" dirty="0">
                    <a:latin typeface="Baskerville" panose="02020502070401020303" pitchFamily="18" charset="0"/>
                    <a:ea typeface="Baskerville" panose="02020502070401020303" pitchFamily="18" charset="0"/>
                  </a:rPr>
                  <a:t>, we now only want the </a:t>
                </a:r>
                <a14:m>
                  <m:oMath xmlns:m="http://schemas.openxmlformats.org/officeDocument/2006/math">
                    <m:r>
                      <a:rPr lang="en-US" i="1">
                        <a:latin typeface="Cambria Math" panose="02040503050406030204" pitchFamily="18" charset="0"/>
                        <a:ea typeface="Baskerville" panose="02020502070401020303" pitchFamily="18" charset="0"/>
                      </a:rPr>
                      <m:t>𝑄</m:t>
                    </m:r>
                    <m:d>
                      <m:dPr>
                        <m:ctrlPr>
                          <a:rPr lang="en-US" i="1">
                            <a:latin typeface="Cambria Math" panose="02040503050406030204" pitchFamily="18" charset="0"/>
                            <a:ea typeface="Baskerville" panose="02020502070401020303" pitchFamily="18" charset="0"/>
                          </a:rPr>
                        </m:ctrlPr>
                      </m:dPr>
                      <m:e>
                        <m:sSub>
                          <m:sSubPr>
                            <m:ctrlPr>
                              <a:rPr lang="en-US" i="1">
                                <a:latin typeface="Cambria Math" panose="02040503050406030204" pitchFamily="18" charset="0"/>
                                <a:ea typeface="Baskerville" panose="02020502070401020303" pitchFamily="18" charset="0"/>
                              </a:rPr>
                            </m:ctrlPr>
                          </m:sSubPr>
                          <m:e>
                            <m:r>
                              <a:rPr lang="en-US" i="1">
                                <a:latin typeface="Cambria Math" panose="02040503050406030204" pitchFamily="18" charset="0"/>
                                <a:ea typeface="Baskerville" panose="02020502070401020303" pitchFamily="18" charset="0"/>
                              </a:rPr>
                              <m:t>𝑥</m:t>
                            </m:r>
                          </m:e>
                          <m:sub>
                            <m:r>
                              <a:rPr lang="en-US" i="1">
                                <a:latin typeface="Cambria Math" panose="02040503050406030204" pitchFamily="18" charset="0"/>
                                <a:ea typeface="Baskerville" panose="02020502070401020303" pitchFamily="18" charset="0"/>
                              </a:rPr>
                              <m:t>𝑖</m:t>
                            </m:r>
                          </m:sub>
                        </m:sSub>
                      </m:e>
                    </m:d>
                  </m:oMath>
                </a14:m>
                <a:r>
                  <a:rPr lang="en-US" dirty="0">
                    <a:latin typeface="Baskerville" panose="02020502070401020303" pitchFamily="18" charset="0"/>
                    <a:ea typeface="Baskerville" panose="02020502070401020303" pitchFamily="18" charset="0"/>
                  </a:rPr>
                  <a:t> where all its prime factors are at most B. We call this kind of number B-smooth number.</a:t>
                </a:r>
              </a:p>
            </p:txBody>
          </p:sp>
        </mc:Choice>
        <mc:Fallback>
          <p:sp>
            <p:nvSpPr>
              <p:cNvPr id="3" name="Content Placeholder 2">
                <a:extLst>
                  <a:ext uri="{FF2B5EF4-FFF2-40B4-BE49-F238E27FC236}">
                    <a16:creationId xmlns:a16="http://schemas.microsoft.com/office/drawing/2014/main" id="{BA61815B-3FF9-3849-BCDF-7ED672D0C3AF}"/>
                  </a:ext>
                </a:extLst>
              </p:cNvPr>
              <p:cNvSpPr>
                <a:spLocks noGrp="1" noRot="1" noChangeAspect="1" noMove="1" noResize="1" noEditPoints="1" noAdjustHandles="1" noChangeArrowheads="1" noChangeShapeType="1" noTextEdit="1"/>
              </p:cNvSpPr>
              <p:nvPr>
                <p:ph idx="1"/>
              </p:nvPr>
            </p:nvSpPr>
            <p:spPr>
              <a:blipFill>
                <a:blip r:embed="rId2"/>
                <a:stretch>
                  <a:fillRect l="-1217" t="-182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3109743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7B71F801-8192-AD40-836B-93EFEDF6D602}"/>
                  </a:ext>
                </a:extLst>
              </p:cNvPr>
              <p:cNvSpPr>
                <a:spLocks noGrp="1"/>
              </p:cNvSpPr>
              <p:nvPr>
                <p:ph type="title"/>
              </p:nvPr>
            </p:nvSpPr>
            <p:spPr>
              <a:xfrm>
                <a:off x="347241" y="365125"/>
                <a:ext cx="11620982" cy="1325563"/>
              </a:xfrm>
            </p:spPr>
            <p:txBody>
              <a:bodyPr/>
              <a:lstStyle/>
              <a:p>
                <a:pPr algn="ctr"/>
                <a:r>
                  <a:rPr lang="en-US" dirty="0">
                    <a:latin typeface="Baskerville" panose="02020502070401020303" pitchFamily="18" charset="0"/>
                    <a:ea typeface="Baskerville" panose="02020502070401020303" pitchFamily="18" charset="0"/>
                  </a:rPr>
                  <a:t>If we have enough </a:t>
                </a:r>
                <a14:m>
                  <m:oMath xmlns:m="http://schemas.openxmlformats.org/officeDocument/2006/math">
                    <m:r>
                      <a:rPr lang="en-US" i="1">
                        <a:latin typeface="Cambria Math" panose="02040503050406030204" pitchFamily="18" charset="0"/>
                        <a:ea typeface="Baskerville" panose="02020502070401020303" pitchFamily="18" charset="0"/>
                      </a:rPr>
                      <m:t>𝑄</m:t>
                    </m:r>
                    <m:d>
                      <m:dPr>
                        <m:ctrlPr>
                          <a:rPr lang="en-US" i="1">
                            <a:latin typeface="Cambria Math" panose="02040503050406030204" pitchFamily="18" charset="0"/>
                            <a:ea typeface="Baskerville" panose="02020502070401020303" pitchFamily="18" charset="0"/>
                          </a:rPr>
                        </m:ctrlPr>
                      </m:dPr>
                      <m:e>
                        <m:sSub>
                          <m:sSubPr>
                            <m:ctrlPr>
                              <a:rPr lang="en-US" i="1">
                                <a:latin typeface="Cambria Math" panose="02040503050406030204" pitchFamily="18" charset="0"/>
                                <a:ea typeface="Baskerville" panose="02020502070401020303" pitchFamily="18" charset="0"/>
                              </a:rPr>
                            </m:ctrlPr>
                          </m:sSubPr>
                          <m:e>
                            <m:r>
                              <a:rPr lang="en-US" i="1">
                                <a:latin typeface="Cambria Math" panose="02040503050406030204" pitchFamily="18" charset="0"/>
                                <a:ea typeface="Baskerville" panose="02020502070401020303" pitchFamily="18" charset="0"/>
                              </a:rPr>
                              <m:t>𝑥</m:t>
                            </m:r>
                          </m:e>
                          <m:sub>
                            <m:r>
                              <a:rPr lang="en-US" i="1">
                                <a:latin typeface="Cambria Math" panose="02040503050406030204" pitchFamily="18" charset="0"/>
                                <a:ea typeface="Baskerville" panose="02020502070401020303" pitchFamily="18" charset="0"/>
                              </a:rPr>
                              <m:t>𝑖</m:t>
                            </m:r>
                          </m:sub>
                        </m:sSub>
                      </m:e>
                    </m:d>
                  </m:oMath>
                </a14:m>
                <a:r>
                  <a:rPr lang="en-US" dirty="0">
                    <a:latin typeface="Baskerville" panose="02020502070401020303" pitchFamily="18" charset="0"/>
                    <a:ea typeface="Baskerville" panose="02020502070401020303" pitchFamily="18" charset="0"/>
                  </a:rPr>
                  <a:t> that are </a:t>
                </a:r>
                <a:br>
                  <a:rPr lang="en-US" dirty="0">
                    <a:latin typeface="Baskerville" panose="02020502070401020303" pitchFamily="18" charset="0"/>
                    <a:ea typeface="Baskerville" panose="02020502070401020303" pitchFamily="18" charset="0"/>
                  </a:rPr>
                </a:br>
                <a:r>
                  <a:rPr lang="en-US" dirty="0">
                    <a:latin typeface="Baskerville" panose="02020502070401020303" pitchFamily="18" charset="0"/>
                    <a:ea typeface="Baskerville" panose="02020502070401020303" pitchFamily="18" charset="0"/>
                  </a:rPr>
                  <a:t>B-smooth number…</a:t>
                </a:r>
              </a:p>
            </p:txBody>
          </p:sp>
        </mc:Choice>
        <mc:Fallback xmlns="">
          <p:sp>
            <p:nvSpPr>
              <p:cNvPr id="2" name="Title 1">
                <a:extLst>
                  <a:ext uri="{FF2B5EF4-FFF2-40B4-BE49-F238E27FC236}">
                    <a16:creationId xmlns:a16="http://schemas.microsoft.com/office/drawing/2014/main" id="{7B71F801-8192-AD40-836B-93EFEDF6D602}"/>
                  </a:ext>
                </a:extLst>
              </p:cNvPr>
              <p:cNvSpPr>
                <a:spLocks noGrp="1" noRot="1" noChangeAspect="1" noMove="1" noResize="1" noEditPoints="1" noAdjustHandles="1" noChangeArrowheads="1" noChangeShapeType="1" noTextEdit="1"/>
              </p:cNvSpPr>
              <p:nvPr>
                <p:ph type="title"/>
              </p:nvPr>
            </p:nvSpPr>
            <p:spPr>
              <a:xfrm>
                <a:off x="347241" y="365125"/>
                <a:ext cx="11620982" cy="1325563"/>
              </a:xfrm>
              <a:blipFill>
                <a:blip r:embed="rId2"/>
                <a:stretch>
                  <a:fillRect t="-13333" b="-2095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CFAC6DC-D54E-AC45-8E6B-63566D047ECF}"/>
                  </a:ext>
                </a:extLst>
              </p:cNvPr>
              <p:cNvSpPr>
                <a:spLocks noGrp="1"/>
              </p:cNvSpPr>
              <p:nvPr>
                <p:ph idx="1"/>
              </p:nvPr>
            </p:nvSpPr>
            <p:spPr>
              <a:xfrm>
                <a:off x="838200" y="1825625"/>
                <a:ext cx="10515600" cy="4667250"/>
              </a:xfrm>
            </p:spPr>
            <p:txBody>
              <a:bodyPr>
                <a:normAutofit/>
              </a:bodyPr>
              <a:lstStyle/>
              <a:p>
                <a:pPr marL="0" indent="0">
                  <a:buNone/>
                </a:pPr>
                <a:r>
                  <a:rPr lang="en-US" dirty="0">
                    <a:latin typeface="Baskerville" panose="02020502070401020303" pitchFamily="18" charset="0"/>
                    <a:ea typeface="Baskerville" panose="02020502070401020303" pitchFamily="18" charset="0"/>
                  </a:rPr>
                  <a:t>Then we will have </a:t>
                </a:r>
                <a:endParaRPr lang="en-US" i="1" dirty="0">
                  <a:latin typeface="Cambria Math" panose="02040503050406030204" pitchFamily="18" charset="0"/>
                  <a:ea typeface="Baskerville" panose="02020502070401020303" pitchFamily="18" charset="0"/>
                </a:endParaRP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ea typeface="Baskerville" panose="02020502070401020303" pitchFamily="18" charset="0"/>
                        </a:rPr>
                        <m:t>𝑄</m:t>
                      </m:r>
                      <m:d>
                        <m:dPr>
                          <m:ctrlPr>
                            <a:rPr lang="en-US" i="1">
                              <a:latin typeface="Cambria Math" panose="02040503050406030204" pitchFamily="18" charset="0"/>
                              <a:ea typeface="Baskerville" panose="02020502070401020303" pitchFamily="18" charset="0"/>
                            </a:rPr>
                          </m:ctrlPr>
                        </m:dPr>
                        <m:e>
                          <m:sSub>
                            <m:sSubPr>
                              <m:ctrlPr>
                                <a:rPr lang="en-US" i="1">
                                  <a:latin typeface="Cambria Math" panose="02040503050406030204" pitchFamily="18" charset="0"/>
                                  <a:ea typeface="Baskerville" panose="02020502070401020303" pitchFamily="18" charset="0"/>
                                </a:rPr>
                              </m:ctrlPr>
                            </m:sSubPr>
                            <m:e>
                              <m:r>
                                <a:rPr lang="en-US" i="1">
                                  <a:latin typeface="Cambria Math" panose="02040503050406030204" pitchFamily="18" charset="0"/>
                                  <a:ea typeface="Baskerville" panose="02020502070401020303" pitchFamily="18" charset="0"/>
                                </a:rPr>
                                <m:t>𝑥</m:t>
                              </m:r>
                            </m:e>
                            <m:sub>
                              <m:r>
                                <a:rPr lang="en-US" i="1">
                                  <a:latin typeface="Cambria Math" panose="02040503050406030204" pitchFamily="18" charset="0"/>
                                  <a:ea typeface="Baskerville" panose="02020502070401020303" pitchFamily="18" charset="0"/>
                                </a:rPr>
                                <m:t>0</m:t>
                              </m:r>
                            </m:sub>
                          </m:sSub>
                        </m:e>
                      </m:d>
                      <m:r>
                        <a:rPr lang="en-US" i="1">
                          <a:latin typeface="Cambria Math" panose="02040503050406030204" pitchFamily="18" charset="0"/>
                          <a:ea typeface="Cambria Math" panose="02040503050406030204" pitchFamily="18" charset="0"/>
                        </a:rPr>
                        <m:t>≡</m:t>
                      </m:r>
                      <m:sSubSup>
                        <m:sSubSupPr>
                          <m:ctrlPr>
                            <a:rPr lang="en-US" i="1">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𝑝</m:t>
                          </m:r>
                        </m:e>
                        <m:sub>
                          <m:r>
                            <a:rPr lang="en-US" i="1">
                              <a:latin typeface="Cambria Math" panose="02040503050406030204" pitchFamily="18" charset="0"/>
                              <a:ea typeface="Cambria Math" panose="02040503050406030204" pitchFamily="18" charset="0"/>
                            </a:rPr>
                            <m:t>0</m:t>
                          </m:r>
                        </m:sub>
                        <m:sup>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𝑎</m:t>
                              </m:r>
                            </m:e>
                            <m:sub>
                              <m:r>
                                <a:rPr lang="en-US" i="1">
                                  <a:latin typeface="Cambria Math" panose="02040503050406030204" pitchFamily="18" charset="0"/>
                                  <a:ea typeface="Cambria Math" panose="02040503050406030204" pitchFamily="18" charset="0"/>
                                </a:rPr>
                                <m:t>00</m:t>
                              </m:r>
                            </m:sub>
                          </m:sSub>
                        </m:sup>
                      </m:sSubSup>
                      <m:sSubSup>
                        <m:sSubSupPr>
                          <m:ctrlPr>
                            <a:rPr lang="en-US" i="1">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𝑝</m:t>
                          </m:r>
                        </m:e>
                        <m:sub>
                          <m:r>
                            <a:rPr lang="en-US" i="1">
                              <a:latin typeface="Cambria Math" panose="02040503050406030204" pitchFamily="18" charset="0"/>
                              <a:ea typeface="Cambria Math" panose="02040503050406030204" pitchFamily="18" charset="0"/>
                            </a:rPr>
                            <m:t>1</m:t>
                          </m:r>
                        </m:sub>
                        <m:sup>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𝑎</m:t>
                              </m:r>
                            </m:e>
                            <m:sub>
                              <m:r>
                                <a:rPr lang="en-US" i="1">
                                  <a:latin typeface="Cambria Math" panose="02040503050406030204" pitchFamily="18" charset="0"/>
                                  <a:ea typeface="Cambria Math" panose="02040503050406030204" pitchFamily="18" charset="0"/>
                                </a:rPr>
                                <m:t>01</m:t>
                              </m:r>
                            </m:sub>
                          </m:sSub>
                        </m:sup>
                      </m:sSubSup>
                      <m:sSubSup>
                        <m:sSubSupPr>
                          <m:ctrlPr>
                            <a:rPr lang="en-US" i="1">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𝑝</m:t>
                          </m:r>
                        </m:e>
                        <m:sub>
                          <m:r>
                            <a:rPr lang="en-US" i="1">
                              <a:latin typeface="Cambria Math" panose="02040503050406030204" pitchFamily="18" charset="0"/>
                              <a:ea typeface="Cambria Math" panose="02040503050406030204" pitchFamily="18" charset="0"/>
                            </a:rPr>
                            <m:t>2</m:t>
                          </m:r>
                        </m:sub>
                        <m:sup>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𝑎</m:t>
                              </m:r>
                            </m:e>
                            <m:sub>
                              <m:r>
                                <a:rPr lang="en-US" i="1">
                                  <a:latin typeface="Cambria Math" panose="02040503050406030204" pitchFamily="18" charset="0"/>
                                  <a:ea typeface="Cambria Math" panose="02040503050406030204" pitchFamily="18" charset="0"/>
                                </a:rPr>
                                <m:t>03</m:t>
                              </m:r>
                            </m:sub>
                          </m:sSub>
                        </m:sup>
                      </m:sSubSup>
                      <m:r>
                        <a:rPr lang="en-US" i="1">
                          <a:latin typeface="Cambria Math" panose="02040503050406030204" pitchFamily="18" charset="0"/>
                          <a:ea typeface="Cambria Math" panose="02040503050406030204" pitchFamily="18" charset="0"/>
                        </a:rPr>
                        <m:t>…</m:t>
                      </m:r>
                      <m:sSubSup>
                        <m:sSubSupPr>
                          <m:ctrlPr>
                            <a:rPr lang="en-US" i="1">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𝑝</m:t>
                          </m:r>
                        </m:e>
                        <m:sub>
                          <m:r>
                            <a:rPr lang="en-US" i="1">
                              <a:latin typeface="Cambria Math" panose="02040503050406030204" pitchFamily="18" charset="0"/>
                              <a:ea typeface="Cambria Math" panose="02040503050406030204" pitchFamily="18" charset="0"/>
                            </a:rPr>
                            <m:t>𝑘</m:t>
                          </m:r>
                        </m:sub>
                        <m:sup>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𝑎</m:t>
                              </m:r>
                            </m:e>
                            <m:sub>
                              <m:r>
                                <a:rPr lang="en-US" i="1">
                                  <a:latin typeface="Cambria Math" panose="02040503050406030204" pitchFamily="18" charset="0"/>
                                  <a:ea typeface="Cambria Math" panose="02040503050406030204" pitchFamily="18" charset="0"/>
                                </a:rPr>
                                <m:t>0</m:t>
                              </m:r>
                              <m:r>
                                <a:rPr lang="en-US" i="1">
                                  <a:latin typeface="Cambria Math" panose="02040503050406030204" pitchFamily="18" charset="0"/>
                                  <a:ea typeface="Cambria Math" panose="02040503050406030204" pitchFamily="18" charset="0"/>
                                </a:rPr>
                                <m:t>𝑘</m:t>
                              </m:r>
                            </m:sub>
                          </m:sSub>
                        </m:sup>
                      </m:sSubSup>
                    </m:oMath>
                  </m:oMathPara>
                </a14:m>
                <a:endParaRPr lang="en-US" dirty="0">
                  <a:latin typeface="Baskerville" panose="02020502070401020303" pitchFamily="18" charset="0"/>
                  <a:ea typeface="Baskerville" panose="02020502070401020303" pitchFamily="18" charset="0"/>
                </a:endParaRP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ea typeface="Baskerville" panose="02020502070401020303" pitchFamily="18" charset="0"/>
                        </a:rPr>
                        <m:t>𝑄</m:t>
                      </m:r>
                      <m:d>
                        <m:dPr>
                          <m:ctrlPr>
                            <a:rPr lang="en-US" i="1">
                              <a:latin typeface="Cambria Math" panose="02040503050406030204" pitchFamily="18" charset="0"/>
                              <a:ea typeface="Baskerville" panose="02020502070401020303" pitchFamily="18" charset="0"/>
                            </a:rPr>
                          </m:ctrlPr>
                        </m:dPr>
                        <m:e>
                          <m:sSub>
                            <m:sSubPr>
                              <m:ctrlPr>
                                <a:rPr lang="en-US" i="1">
                                  <a:latin typeface="Cambria Math" panose="02040503050406030204" pitchFamily="18" charset="0"/>
                                  <a:ea typeface="Baskerville" panose="02020502070401020303" pitchFamily="18" charset="0"/>
                                </a:rPr>
                              </m:ctrlPr>
                            </m:sSubPr>
                            <m:e>
                              <m:r>
                                <a:rPr lang="en-US" i="1">
                                  <a:latin typeface="Cambria Math" panose="02040503050406030204" pitchFamily="18" charset="0"/>
                                  <a:ea typeface="Baskerville" panose="02020502070401020303" pitchFamily="18" charset="0"/>
                                </a:rPr>
                                <m:t>𝑥</m:t>
                              </m:r>
                            </m:e>
                            <m:sub>
                              <m:r>
                                <a:rPr lang="en-US" i="1">
                                  <a:latin typeface="Cambria Math" panose="02040503050406030204" pitchFamily="18" charset="0"/>
                                  <a:ea typeface="Baskerville" panose="02020502070401020303" pitchFamily="18" charset="0"/>
                                </a:rPr>
                                <m:t>1</m:t>
                              </m:r>
                            </m:sub>
                          </m:sSub>
                        </m:e>
                      </m:d>
                      <m:r>
                        <a:rPr lang="en-US" i="1">
                          <a:latin typeface="Cambria Math" panose="02040503050406030204" pitchFamily="18" charset="0"/>
                          <a:ea typeface="Cambria Math" panose="02040503050406030204" pitchFamily="18" charset="0"/>
                        </a:rPr>
                        <m:t>≡</m:t>
                      </m:r>
                      <m:sSubSup>
                        <m:sSubSupPr>
                          <m:ctrlPr>
                            <a:rPr lang="en-US" i="1">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𝑝</m:t>
                          </m:r>
                        </m:e>
                        <m:sub>
                          <m:r>
                            <a:rPr lang="en-US" i="1">
                              <a:latin typeface="Cambria Math" panose="02040503050406030204" pitchFamily="18" charset="0"/>
                              <a:ea typeface="Cambria Math" panose="02040503050406030204" pitchFamily="18" charset="0"/>
                            </a:rPr>
                            <m:t>0</m:t>
                          </m:r>
                        </m:sub>
                        <m:sup>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𝑎</m:t>
                              </m:r>
                            </m:e>
                            <m:sub>
                              <m:r>
                                <a:rPr lang="en-US" i="1">
                                  <a:latin typeface="Cambria Math" panose="02040503050406030204" pitchFamily="18" charset="0"/>
                                  <a:ea typeface="Cambria Math" panose="02040503050406030204" pitchFamily="18" charset="0"/>
                                </a:rPr>
                                <m:t>10</m:t>
                              </m:r>
                            </m:sub>
                          </m:sSub>
                        </m:sup>
                      </m:sSubSup>
                      <m:sSubSup>
                        <m:sSubSupPr>
                          <m:ctrlPr>
                            <a:rPr lang="en-US" i="1">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𝑝</m:t>
                          </m:r>
                        </m:e>
                        <m:sub>
                          <m:r>
                            <a:rPr lang="en-US" i="1">
                              <a:latin typeface="Cambria Math" panose="02040503050406030204" pitchFamily="18" charset="0"/>
                              <a:ea typeface="Cambria Math" panose="02040503050406030204" pitchFamily="18" charset="0"/>
                            </a:rPr>
                            <m:t>1</m:t>
                          </m:r>
                        </m:sub>
                        <m:sup>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𝑎</m:t>
                              </m:r>
                            </m:e>
                            <m:sub>
                              <m:r>
                                <a:rPr lang="en-US" i="1">
                                  <a:latin typeface="Cambria Math" panose="02040503050406030204" pitchFamily="18" charset="0"/>
                                  <a:ea typeface="Cambria Math" panose="02040503050406030204" pitchFamily="18" charset="0"/>
                                </a:rPr>
                                <m:t>11</m:t>
                              </m:r>
                            </m:sub>
                          </m:sSub>
                        </m:sup>
                      </m:sSubSup>
                      <m:sSubSup>
                        <m:sSubSupPr>
                          <m:ctrlPr>
                            <a:rPr lang="en-US" i="1">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𝑝</m:t>
                          </m:r>
                        </m:e>
                        <m:sub>
                          <m:r>
                            <a:rPr lang="en-US" i="1">
                              <a:latin typeface="Cambria Math" panose="02040503050406030204" pitchFamily="18" charset="0"/>
                              <a:ea typeface="Cambria Math" panose="02040503050406030204" pitchFamily="18" charset="0"/>
                            </a:rPr>
                            <m:t>2</m:t>
                          </m:r>
                        </m:sub>
                        <m:sup>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𝑎</m:t>
                              </m:r>
                            </m:e>
                            <m:sub>
                              <m:r>
                                <a:rPr lang="en-US" i="1">
                                  <a:latin typeface="Cambria Math" panose="02040503050406030204" pitchFamily="18" charset="0"/>
                                  <a:ea typeface="Cambria Math" panose="02040503050406030204" pitchFamily="18" charset="0"/>
                                </a:rPr>
                                <m:t>12</m:t>
                              </m:r>
                            </m:sub>
                          </m:sSub>
                        </m:sup>
                      </m:sSubSup>
                      <m:r>
                        <a:rPr lang="en-US" i="1">
                          <a:latin typeface="Cambria Math" panose="02040503050406030204" pitchFamily="18" charset="0"/>
                          <a:ea typeface="Cambria Math" panose="02040503050406030204" pitchFamily="18" charset="0"/>
                        </a:rPr>
                        <m:t>…</m:t>
                      </m:r>
                      <m:sSubSup>
                        <m:sSubSupPr>
                          <m:ctrlPr>
                            <a:rPr lang="en-US" i="1">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𝑝</m:t>
                          </m:r>
                        </m:e>
                        <m:sub>
                          <m:r>
                            <a:rPr lang="en-US" i="1">
                              <a:latin typeface="Cambria Math" panose="02040503050406030204" pitchFamily="18" charset="0"/>
                              <a:ea typeface="Cambria Math" panose="02040503050406030204" pitchFamily="18" charset="0"/>
                            </a:rPr>
                            <m:t>𝑘</m:t>
                          </m:r>
                        </m:sub>
                        <m:sup>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𝑎</m:t>
                              </m:r>
                            </m:e>
                            <m:sub>
                              <m:r>
                                <a:rPr lang="en-US" i="1">
                                  <a:latin typeface="Cambria Math" panose="02040503050406030204" pitchFamily="18" charset="0"/>
                                  <a:ea typeface="Cambria Math" panose="02040503050406030204" pitchFamily="18" charset="0"/>
                                </a:rPr>
                                <m:t>1</m:t>
                              </m:r>
                              <m:r>
                                <a:rPr lang="en-US" i="1">
                                  <a:latin typeface="Cambria Math" panose="02040503050406030204" pitchFamily="18" charset="0"/>
                                  <a:ea typeface="Cambria Math" panose="02040503050406030204" pitchFamily="18" charset="0"/>
                                </a:rPr>
                                <m:t>𝑘</m:t>
                              </m:r>
                            </m:sub>
                          </m:sSub>
                        </m:sup>
                      </m:sSubSup>
                    </m:oMath>
                  </m:oMathPara>
                </a14:m>
                <a:endParaRPr lang="en-US" dirty="0">
                  <a:latin typeface="Baskerville" panose="02020502070401020303" pitchFamily="18" charset="0"/>
                  <a:ea typeface="Baskerville" panose="02020502070401020303" pitchFamily="18" charset="0"/>
                </a:endParaRP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ea typeface="Baskerville" panose="02020502070401020303" pitchFamily="18" charset="0"/>
                        </a:rPr>
                        <m:t>…</m:t>
                      </m:r>
                    </m:oMath>
                  </m:oMathPara>
                </a14:m>
                <a:endParaRPr lang="en-US" i="1" dirty="0">
                  <a:latin typeface="Baskerville" panose="02020502070401020303" pitchFamily="18" charset="0"/>
                  <a:ea typeface="Baskerville" panose="02020502070401020303" pitchFamily="18" charset="0"/>
                </a:endParaRP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ea typeface="Baskerville" panose="02020502070401020303" pitchFamily="18" charset="0"/>
                        </a:rPr>
                        <m:t>𝑄</m:t>
                      </m:r>
                      <m:d>
                        <m:dPr>
                          <m:ctrlPr>
                            <a:rPr lang="en-US" i="1">
                              <a:latin typeface="Cambria Math" panose="02040503050406030204" pitchFamily="18" charset="0"/>
                              <a:ea typeface="Baskerville" panose="02020502070401020303" pitchFamily="18" charset="0"/>
                            </a:rPr>
                          </m:ctrlPr>
                        </m:dPr>
                        <m:e>
                          <m:sSub>
                            <m:sSubPr>
                              <m:ctrlPr>
                                <a:rPr lang="en-US" i="1">
                                  <a:latin typeface="Cambria Math" panose="02040503050406030204" pitchFamily="18" charset="0"/>
                                  <a:ea typeface="Baskerville" panose="02020502070401020303" pitchFamily="18" charset="0"/>
                                </a:rPr>
                              </m:ctrlPr>
                            </m:sSubPr>
                            <m:e>
                              <m:r>
                                <a:rPr lang="en-US" i="1">
                                  <a:latin typeface="Cambria Math" panose="02040503050406030204" pitchFamily="18" charset="0"/>
                                  <a:ea typeface="Baskerville" panose="02020502070401020303" pitchFamily="18" charset="0"/>
                                </a:rPr>
                                <m:t>𝑥</m:t>
                              </m:r>
                            </m:e>
                            <m:sub>
                              <m:r>
                                <a:rPr lang="en-US" i="1">
                                  <a:latin typeface="Cambria Math" panose="02040503050406030204" pitchFamily="18" charset="0"/>
                                  <a:ea typeface="Baskerville" panose="02020502070401020303" pitchFamily="18" charset="0"/>
                                </a:rPr>
                                <m:t>𝑛</m:t>
                              </m:r>
                            </m:sub>
                          </m:sSub>
                        </m:e>
                      </m:d>
                      <m:r>
                        <a:rPr lang="en-US" i="1">
                          <a:latin typeface="Cambria Math" panose="02040503050406030204" pitchFamily="18" charset="0"/>
                          <a:ea typeface="Cambria Math" panose="02040503050406030204" pitchFamily="18" charset="0"/>
                        </a:rPr>
                        <m:t>≡</m:t>
                      </m:r>
                      <m:sSubSup>
                        <m:sSubSupPr>
                          <m:ctrlPr>
                            <a:rPr lang="en-US" i="1">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𝑝</m:t>
                          </m:r>
                        </m:e>
                        <m:sub>
                          <m:r>
                            <a:rPr lang="en-US" i="1">
                              <a:latin typeface="Cambria Math" panose="02040503050406030204" pitchFamily="18" charset="0"/>
                              <a:ea typeface="Cambria Math" panose="02040503050406030204" pitchFamily="18" charset="0"/>
                            </a:rPr>
                            <m:t>0</m:t>
                          </m:r>
                        </m:sub>
                        <m:sup>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𝑎</m:t>
                              </m:r>
                            </m:e>
                            <m:sub>
                              <m:r>
                                <a:rPr lang="en-US" i="1">
                                  <a:latin typeface="Cambria Math" panose="02040503050406030204" pitchFamily="18" charset="0"/>
                                  <a:ea typeface="Cambria Math" panose="02040503050406030204" pitchFamily="18" charset="0"/>
                                </a:rPr>
                                <m:t>𝑛</m:t>
                              </m:r>
                              <m:r>
                                <a:rPr lang="en-US" i="1">
                                  <a:latin typeface="Cambria Math" panose="02040503050406030204" pitchFamily="18" charset="0"/>
                                  <a:ea typeface="Cambria Math" panose="02040503050406030204" pitchFamily="18" charset="0"/>
                                </a:rPr>
                                <m:t>0</m:t>
                              </m:r>
                            </m:sub>
                          </m:sSub>
                        </m:sup>
                      </m:sSubSup>
                      <m:sSubSup>
                        <m:sSubSupPr>
                          <m:ctrlPr>
                            <a:rPr lang="en-US" i="1">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𝑝</m:t>
                          </m:r>
                        </m:e>
                        <m:sub>
                          <m:r>
                            <a:rPr lang="en-US" i="1">
                              <a:latin typeface="Cambria Math" panose="02040503050406030204" pitchFamily="18" charset="0"/>
                              <a:ea typeface="Cambria Math" panose="02040503050406030204" pitchFamily="18" charset="0"/>
                            </a:rPr>
                            <m:t>1</m:t>
                          </m:r>
                        </m:sub>
                        <m:sup>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𝑎</m:t>
                              </m:r>
                            </m:e>
                            <m:sub>
                              <m:r>
                                <a:rPr lang="en-US" i="1">
                                  <a:latin typeface="Cambria Math" panose="02040503050406030204" pitchFamily="18" charset="0"/>
                                  <a:ea typeface="Cambria Math" panose="02040503050406030204" pitchFamily="18" charset="0"/>
                                </a:rPr>
                                <m:t>𝑛</m:t>
                              </m:r>
                              <m:r>
                                <a:rPr lang="en-US" i="1">
                                  <a:latin typeface="Cambria Math" panose="02040503050406030204" pitchFamily="18" charset="0"/>
                                  <a:ea typeface="Cambria Math" panose="02040503050406030204" pitchFamily="18" charset="0"/>
                                </a:rPr>
                                <m:t>1</m:t>
                              </m:r>
                            </m:sub>
                          </m:sSub>
                        </m:sup>
                      </m:sSubSup>
                      <m:sSubSup>
                        <m:sSubSupPr>
                          <m:ctrlPr>
                            <a:rPr lang="en-US" i="1">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𝑝</m:t>
                          </m:r>
                        </m:e>
                        <m:sub>
                          <m:r>
                            <a:rPr lang="en-US" i="1">
                              <a:latin typeface="Cambria Math" panose="02040503050406030204" pitchFamily="18" charset="0"/>
                              <a:ea typeface="Cambria Math" panose="02040503050406030204" pitchFamily="18" charset="0"/>
                            </a:rPr>
                            <m:t>2</m:t>
                          </m:r>
                        </m:sub>
                        <m:sup>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𝑎</m:t>
                              </m:r>
                            </m:e>
                            <m:sub>
                              <m:r>
                                <a:rPr lang="en-US" i="1">
                                  <a:latin typeface="Cambria Math" panose="02040503050406030204" pitchFamily="18" charset="0"/>
                                  <a:ea typeface="Cambria Math" panose="02040503050406030204" pitchFamily="18" charset="0"/>
                                </a:rPr>
                                <m:t>𝑛</m:t>
                              </m:r>
                              <m:r>
                                <a:rPr lang="en-US" i="1">
                                  <a:latin typeface="Cambria Math" panose="02040503050406030204" pitchFamily="18" charset="0"/>
                                  <a:ea typeface="Cambria Math" panose="02040503050406030204" pitchFamily="18" charset="0"/>
                                </a:rPr>
                                <m:t>2</m:t>
                              </m:r>
                            </m:sub>
                          </m:sSub>
                        </m:sup>
                      </m:sSubSup>
                      <m:r>
                        <a:rPr lang="en-US" i="1">
                          <a:latin typeface="Cambria Math" panose="02040503050406030204" pitchFamily="18" charset="0"/>
                          <a:ea typeface="Cambria Math" panose="02040503050406030204" pitchFamily="18" charset="0"/>
                        </a:rPr>
                        <m:t>…</m:t>
                      </m:r>
                      <m:sSubSup>
                        <m:sSubSupPr>
                          <m:ctrlPr>
                            <a:rPr lang="en-US" i="1">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𝑝</m:t>
                          </m:r>
                        </m:e>
                        <m:sub>
                          <m:r>
                            <a:rPr lang="en-US" i="1">
                              <a:latin typeface="Cambria Math" panose="02040503050406030204" pitchFamily="18" charset="0"/>
                              <a:ea typeface="Cambria Math" panose="02040503050406030204" pitchFamily="18" charset="0"/>
                            </a:rPr>
                            <m:t>𝑘</m:t>
                          </m:r>
                        </m:sub>
                        <m:sup>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𝑎</m:t>
                              </m:r>
                            </m:e>
                            <m:sub>
                              <m:r>
                                <a:rPr lang="en-US" i="1">
                                  <a:latin typeface="Cambria Math" panose="02040503050406030204" pitchFamily="18" charset="0"/>
                                  <a:ea typeface="Cambria Math" panose="02040503050406030204" pitchFamily="18" charset="0"/>
                                </a:rPr>
                                <m:t>𝑛𝑘</m:t>
                              </m:r>
                            </m:sub>
                          </m:sSub>
                        </m:sup>
                      </m:sSubSup>
                    </m:oMath>
                  </m:oMathPara>
                </a14:m>
                <a:endParaRPr lang="en-US" dirty="0">
                  <a:latin typeface="Baskerville" panose="02020502070401020303" pitchFamily="18" charset="0"/>
                  <a:ea typeface="Baskerville" panose="02020502070401020303" pitchFamily="18" charset="0"/>
                </a:endParaRPr>
              </a:p>
              <a:p>
                <a:pPr marL="0" indent="0">
                  <a:buNone/>
                </a:pPr>
                <a:r>
                  <a:rPr lang="en-US" dirty="0">
                    <a:latin typeface="Baskerville" panose="02020502070401020303" pitchFamily="18" charset="0"/>
                    <a:ea typeface="Baskerville" panose="02020502070401020303" pitchFamily="18" charset="0"/>
                  </a:rPr>
                  <a:t>Where all </a:t>
                </a:r>
                <a14:m>
                  <m:oMath xmlns:m="http://schemas.openxmlformats.org/officeDocument/2006/math">
                    <m:r>
                      <a:rPr lang="en-US" i="1">
                        <a:latin typeface="Cambria Math" panose="02040503050406030204" pitchFamily="18" charset="0"/>
                        <a:ea typeface="Baskerville" panose="02020502070401020303" pitchFamily="18" charset="0"/>
                      </a:rPr>
                      <m:t>𝑄</m:t>
                    </m:r>
                    <m:d>
                      <m:dPr>
                        <m:ctrlPr>
                          <a:rPr lang="en-US" i="1">
                            <a:latin typeface="Cambria Math" panose="02040503050406030204" pitchFamily="18" charset="0"/>
                            <a:ea typeface="Baskerville" panose="02020502070401020303" pitchFamily="18" charset="0"/>
                          </a:rPr>
                        </m:ctrlPr>
                      </m:dPr>
                      <m:e>
                        <m:sSub>
                          <m:sSubPr>
                            <m:ctrlPr>
                              <a:rPr lang="en-US" i="1">
                                <a:latin typeface="Cambria Math" panose="02040503050406030204" pitchFamily="18" charset="0"/>
                                <a:ea typeface="Baskerville" panose="02020502070401020303" pitchFamily="18" charset="0"/>
                              </a:rPr>
                            </m:ctrlPr>
                          </m:sSubPr>
                          <m:e>
                            <m:r>
                              <a:rPr lang="en-US" i="1">
                                <a:latin typeface="Cambria Math" panose="02040503050406030204" pitchFamily="18" charset="0"/>
                                <a:ea typeface="Baskerville" panose="02020502070401020303" pitchFamily="18" charset="0"/>
                              </a:rPr>
                              <m:t>𝑥</m:t>
                            </m:r>
                          </m:e>
                          <m:sub>
                            <m:r>
                              <a:rPr lang="en-US" i="1">
                                <a:latin typeface="Cambria Math" panose="02040503050406030204" pitchFamily="18" charset="0"/>
                                <a:ea typeface="Baskerville" panose="02020502070401020303" pitchFamily="18" charset="0"/>
                              </a:rPr>
                              <m:t>𝑖</m:t>
                            </m:r>
                          </m:sub>
                        </m:sSub>
                      </m:e>
                    </m:d>
                  </m:oMath>
                </a14:m>
                <a:r>
                  <a:rPr lang="en-US" dirty="0">
                    <a:latin typeface="Baskerville" panose="02020502070401020303" pitchFamily="18" charset="0"/>
                    <a:ea typeface="Baskerville" panose="02020502070401020303" pitchFamily="18" charset="0"/>
                  </a:rPr>
                  <a:t> is a </a:t>
                </a:r>
                <a14:m>
                  <m:oMath xmlns:m="http://schemas.openxmlformats.org/officeDocument/2006/math">
                    <m:sSub>
                      <m:sSubPr>
                        <m:ctrlPr>
                          <a:rPr lang="en-US" b="0" i="1" smtClean="0">
                            <a:latin typeface="Cambria Math" panose="02040503050406030204" pitchFamily="18" charset="0"/>
                            <a:ea typeface="Baskerville" panose="02020502070401020303" pitchFamily="18" charset="0"/>
                          </a:rPr>
                        </m:ctrlPr>
                      </m:sSubPr>
                      <m:e>
                        <m:r>
                          <a:rPr lang="en-US" b="0" i="1" smtClean="0">
                            <a:latin typeface="Cambria Math" panose="02040503050406030204" pitchFamily="18" charset="0"/>
                            <a:ea typeface="Baskerville" panose="02020502070401020303" pitchFamily="18" charset="0"/>
                          </a:rPr>
                          <m:t>𝑝</m:t>
                        </m:r>
                      </m:e>
                      <m:sub>
                        <m:r>
                          <a:rPr lang="en-US" b="0" i="1" smtClean="0">
                            <a:latin typeface="Cambria Math" panose="02040503050406030204" pitchFamily="18" charset="0"/>
                            <a:ea typeface="Baskerville" panose="02020502070401020303" pitchFamily="18" charset="0"/>
                          </a:rPr>
                          <m:t>𝑘</m:t>
                        </m:r>
                      </m:sub>
                    </m:sSub>
                  </m:oMath>
                </a14:m>
                <a:r>
                  <a:rPr lang="en-US" dirty="0">
                    <a:latin typeface="Baskerville" panose="02020502070401020303" pitchFamily="18" charset="0"/>
                    <a:ea typeface="Baskerville" panose="02020502070401020303" pitchFamily="18" charset="0"/>
                  </a:rPr>
                  <a:t>-smooth number, and </a:t>
                </a:r>
                <a14:m>
                  <m:oMath xmlns:m="http://schemas.openxmlformats.org/officeDocument/2006/math">
                    <m:sSub>
                      <m:sSubPr>
                        <m:ctrlPr>
                          <a:rPr lang="en-US" b="0" i="1" smtClean="0">
                            <a:latin typeface="Cambria Math" panose="02040503050406030204" pitchFamily="18" charset="0"/>
                            <a:ea typeface="Baskerville" panose="02020502070401020303" pitchFamily="18" charset="0"/>
                          </a:rPr>
                        </m:ctrlPr>
                      </m:sSubPr>
                      <m:e>
                        <m:r>
                          <a:rPr lang="en-US" b="0" i="1" smtClean="0">
                            <a:latin typeface="Cambria Math" panose="02040503050406030204" pitchFamily="18" charset="0"/>
                            <a:ea typeface="Baskerville" panose="02020502070401020303" pitchFamily="18" charset="0"/>
                          </a:rPr>
                          <m:t>𝑝</m:t>
                        </m:r>
                      </m:e>
                      <m:sub>
                        <m:r>
                          <a:rPr lang="en-US" b="0" i="1" smtClean="0">
                            <a:latin typeface="Cambria Math" panose="02040503050406030204" pitchFamily="18" charset="0"/>
                            <a:ea typeface="Baskerville" panose="02020502070401020303" pitchFamily="18" charset="0"/>
                          </a:rPr>
                          <m:t>0</m:t>
                        </m:r>
                      </m:sub>
                    </m:sSub>
                    <m:r>
                      <a:rPr lang="en-US" b="0" i="1" smtClean="0">
                        <a:latin typeface="Cambria Math" panose="02040503050406030204" pitchFamily="18" charset="0"/>
                        <a:ea typeface="Baskerville" panose="02020502070401020303" pitchFamily="18" charset="0"/>
                      </a:rPr>
                      <m:t>,…,</m:t>
                    </m:r>
                    <m:sSub>
                      <m:sSubPr>
                        <m:ctrlPr>
                          <a:rPr lang="en-US" b="0" i="1" smtClean="0">
                            <a:latin typeface="Cambria Math" panose="02040503050406030204" pitchFamily="18" charset="0"/>
                            <a:ea typeface="Baskerville" panose="02020502070401020303" pitchFamily="18" charset="0"/>
                          </a:rPr>
                        </m:ctrlPr>
                      </m:sSubPr>
                      <m:e>
                        <m:r>
                          <a:rPr lang="en-US" b="0" i="1" smtClean="0">
                            <a:latin typeface="Cambria Math" panose="02040503050406030204" pitchFamily="18" charset="0"/>
                            <a:ea typeface="Baskerville" panose="02020502070401020303" pitchFamily="18" charset="0"/>
                          </a:rPr>
                          <m:t>𝑝</m:t>
                        </m:r>
                      </m:e>
                      <m:sub>
                        <m:r>
                          <a:rPr lang="en-US" b="0" i="1" smtClean="0">
                            <a:latin typeface="Cambria Math" panose="02040503050406030204" pitchFamily="18" charset="0"/>
                            <a:ea typeface="Baskerville" panose="02020502070401020303" pitchFamily="18" charset="0"/>
                          </a:rPr>
                          <m:t>𝑘</m:t>
                        </m:r>
                      </m:sub>
                    </m:sSub>
                  </m:oMath>
                </a14:m>
                <a:r>
                  <a:rPr lang="en-US" dirty="0">
                    <a:latin typeface="Baskerville" panose="02020502070401020303" pitchFamily="18" charset="0"/>
                    <a:ea typeface="Baskerville" panose="02020502070401020303" pitchFamily="18" charset="0"/>
                  </a:rPr>
                  <a:t> are all the possible prime factors for any </a:t>
                </a:r>
                <a14:m>
                  <m:oMath xmlns:m="http://schemas.openxmlformats.org/officeDocument/2006/math">
                    <m:r>
                      <a:rPr lang="en-US" i="1">
                        <a:latin typeface="Cambria Math" panose="02040503050406030204" pitchFamily="18" charset="0"/>
                        <a:ea typeface="Baskerville" panose="02020502070401020303" pitchFamily="18" charset="0"/>
                      </a:rPr>
                      <m:t>𝑄</m:t>
                    </m:r>
                    <m:d>
                      <m:dPr>
                        <m:ctrlPr>
                          <a:rPr lang="en-US" i="1">
                            <a:latin typeface="Cambria Math" panose="02040503050406030204" pitchFamily="18" charset="0"/>
                            <a:ea typeface="Baskerville" panose="02020502070401020303" pitchFamily="18" charset="0"/>
                          </a:rPr>
                        </m:ctrlPr>
                      </m:dPr>
                      <m:e>
                        <m:sSub>
                          <m:sSubPr>
                            <m:ctrlPr>
                              <a:rPr lang="en-US" i="1">
                                <a:latin typeface="Cambria Math" panose="02040503050406030204" pitchFamily="18" charset="0"/>
                                <a:ea typeface="Baskerville" panose="02020502070401020303" pitchFamily="18" charset="0"/>
                              </a:rPr>
                            </m:ctrlPr>
                          </m:sSubPr>
                          <m:e>
                            <m:r>
                              <a:rPr lang="en-US" i="1">
                                <a:latin typeface="Cambria Math" panose="02040503050406030204" pitchFamily="18" charset="0"/>
                                <a:ea typeface="Baskerville" panose="02020502070401020303" pitchFamily="18" charset="0"/>
                              </a:rPr>
                              <m:t>𝑥</m:t>
                            </m:r>
                          </m:e>
                          <m:sub>
                            <m:r>
                              <a:rPr lang="en-US" i="1">
                                <a:latin typeface="Cambria Math" panose="02040503050406030204" pitchFamily="18" charset="0"/>
                                <a:ea typeface="Baskerville" panose="02020502070401020303" pitchFamily="18" charset="0"/>
                              </a:rPr>
                              <m:t>𝑖</m:t>
                            </m:r>
                          </m:sub>
                        </m:sSub>
                      </m:e>
                    </m:d>
                  </m:oMath>
                </a14:m>
                <a:r>
                  <a:rPr lang="en-US" dirty="0">
                    <a:latin typeface="Baskerville" panose="02020502070401020303" pitchFamily="18" charset="0"/>
                    <a:ea typeface="Baskerville" panose="02020502070401020303" pitchFamily="18" charset="0"/>
                  </a:rPr>
                  <a:t> .</a:t>
                </a:r>
              </a:p>
              <a:p>
                <a:pPr marL="0" indent="0">
                  <a:buNone/>
                </a:pPr>
                <a:endParaRPr lang="en-US" sz="1200" dirty="0">
                  <a:latin typeface="Baskerville" panose="02020502070401020303" pitchFamily="18" charset="0"/>
                  <a:ea typeface="Baskerville" panose="02020502070401020303" pitchFamily="18" charset="0"/>
                </a:endParaRPr>
              </a:p>
            </p:txBody>
          </p:sp>
        </mc:Choice>
        <mc:Fallback xmlns="">
          <p:sp>
            <p:nvSpPr>
              <p:cNvPr id="3" name="Content Placeholder 2">
                <a:extLst>
                  <a:ext uri="{FF2B5EF4-FFF2-40B4-BE49-F238E27FC236}">
                    <a16:creationId xmlns:a16="http://schemas.microsoft.com/office/drawing/2014/main" id="{7CFAC6DC-D54E-AC45-8E6B-63566D047ECF}"/>
                  </a:ext>
                </a:extLst>
              </p:cNvPr>
              <p:cNvSpPr>
                <a:spLocks noGrp="1" noRot="1" noChangeAspect="1" noMove="1" noResize="1" noEditPoints="1" noAdjustHandles="1" noChangeArrowheads="1" noChangeShapeType="1" noTextEdit="1"/>
              </p:cNvSpPr>
              <p:nvPr>
                <p:ph idx="1"/>
              </p:nvPr>
            </p:nvSpPr>
            <p:spPr>
              <a:xfrm>
                <a:off x="838200" y="1825625"/>
                <a:ext cx="10515600" cy="4667250"/>
              </a:xfrm>
              <a:blipFill>
                <a:blip r:embed="rId3"/>
                <a:stretch>
                  <a:fillRect l="-1086" t="-2452"/>
                </a:stretch>
              </a:blipFill>
            </p:spPr>
            <p:txBody>
              <a:bodyPr/>
              <a:lstStyle/>
              <a:p>
                <a:r>
                  <a:rPr lang="en-US">
                    <a:noFill/>
                  </a:rPr>
                  <a:t> </a:t>
                </a:r>
              </a:p>
            </p:txBody>
          </p:sp>
        </mc:Fallback>
      </mc:AlternateContent>
    </p:spTree>
    <p:extLst>
      <p:ext uri="{BB962C8B-B14F-4D97-AF65-F5344CB8AC3E}">
        <p14:creationId xmlns:p14="http://schemas.microsoft.com/office/powerpoint/2010/main" val="4644813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B3EFE6-2F8A-E146-A621-565BE85D3034}"/>
              </a:ext>
            </a:extLst>
          </p:cNvPr>
          <p:cNvSpPr>
            <a:spLocks noGrp="1"/>
          </p:cNvSpPr>
          <p:nvPr>
            <p:ph type="title"/>
          </p:nvPr>
        </p:nvSpPr>
        <p:spPr/>
        <p:txBody>
          <a:bodyPr/>
          <a:lstStyle/>
          <a:p>
            <a:r>
              <a:rPr lang="en-US" dirty="0">
                <a:latin typeface="Baskerville" panose="02020502070401020303" pitchFamily="18" charset="0"/>
                <a:ea typeface="Baskerville" panose="02020502070401020303" pitchFamily="18" charset="0"/>
              </a:rPr>
              <a:t>Factor Base</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60A0D1C3-153F-924D-8F48-E1F87476A085}"/>
                  </a:ext>
                </a:extLst>
              </p:cNvPr>
              <p:cNvSpPr>
                <a:spLocks noGrp="1"/>
              </p:cNvSpPr>
              <p:nvPr>
                <p:ph idx="1"/>
              </p:nvPr>
            </p:nvSpPr>
            <p:spPr/>
            <p:txBody>
              <a:bodyPr>
                <a:normAutofit fontScale="92500"/>
              </a:bodyPr>
              <a:lstStyle/>
              <a:p>
                <a:pPr marL="0" indent="0">
                  <a:buNone/>
                </a:pPr>
                <a:r>
                  <a:rPr lang="en-US" dirty="0">
                    <a:latin typeface="Baskerville" panose="02020502070401020303" pitchFamily="18" charset="0"/>
                    <a:ea typeface="Baskerville" panose="02020502070401020303" pitchFamily="18" charset="0"/>
                  </a:rPr>
                  <a:t>We call all the possible prime factors for any </a:t>
                </a:r>
                <a14:m>
                  <m:oMath xmlns:m="http://schemas.openxmlformats.org/officeDocument/2006/math">
                    <m:r>
                      <a:rPr lang="en-US" i="1">
                        <a:latin typeface="Cambria Math" panose="02040503050406030204" pitchFamily="18" charset="0"/>
                        <a:ea typeface="Baskerville" panose="02020502070401020303" pitchFamily="18" charset="0"/>
                      </a:rPr>
                      <m:t>𝑄</m:t>
                    </m:r>
                    <m:d>
                      <m:dPr>
                        <m:ctrlPr>
                          <a:rPr lang="en-US" i="1">
                            <a:latin typeface="Cambria Math" panose="02040503050406030204" pitchFamily="18" charset="0"/>
                            <a:ea typeface="Baskerville" panose="02020502070401020303" pitchFamily="18" charset="0"/>
                          </a:rPr>
                        </m:ctrlPr>
                      </m:dPr>
                      <m:e>
                        <m:sSub>
                          <m:sSubPr>
                            <m:ctrlPr>
                              <a:rPr lang="en-US" i="1">
                                <a:latin typeface="Cambria Math" panose="02040503050406030204" pitchFamily="18" charset="0"/>
                                <a:ea typeface="Baskerville" panose="02020502070401020303" pitchFamily="18" charset="0"/>
                              </a:rPr>
                            </m:ctrlPr>
                          </m:sSubPr>
                          <m:e>
                            <m:r>
                              <a:rPr lang="en-US" i="1">
                                <a:latin typeface="Cambria Math" panose="02040503050406030204" pitchFamily="18" charset="0"/>
                                <a:ea typeface="Baskerville" panose="02020502070401020303" pitchFamily="18" charset="0"/>
                              </a:rPr>
                              <m:t>𝑥</m:t>
                            </m:r>
                          </m:e>
                          <m:sub>
                            <m:r>
                              <a:rPr lang="en-US" i="1">
                                <a:latin typeface="Cambria Math" panose="02040503050406030204" pitchFamily="18" charset="0"/>
                                <a:ea typeface="Baskerville" panose="02020502070401020303" pitchFamily="18" charset="0"/>
                              </a:rPr>
                              <m:t>𝑖</m:t>
                            </m:r>
                          </m:sub>
                        </m:sSub>
                      </m:e>
                    </m:d>
                  </m:oMath>
                </a14:m>
                <a:r>
                  <a:rPr lang="en-US" dirty="0">
                    <a:latin typeface="Baskerville" panose="02020502070401020303" pitchFamily="18" charset="0"/>
                    <a:ea typeface="Baskerville" panose="02020502070401020303" pitchFamily="18" charset="0"/>
                  </a:rPr>
                  <a:t> factor bases.</a:t>
                </a:r>
              </a:p>
              <a:p>
                <a:pPr marL="0" indent="0">
                  <a:buNone/>
                </a:pPr>
                <a:r>
                  <a:rPr lang="en-US" dirty="0">
                    <a:latin typeface="Baskerville" panose="02020502070401020303" pitchFamily="18" charset="0"/>
                    <a:ea typeface="Baskerville" panose="02020502070401020303" pitchFamily="18" charset="0"/>
                  </a:rPr>
                  <a:t>Notice not all the primes are factor bases. Observe the following:</a:t>
                </a:r>
              </a:p>
              <a:p>
                <a:pPr marL="0" indent="0">
                  <a:buNone/>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ea typeface="Baskerville" panose="02020502070401020303" pitchFamily="18" charset="0"/>
                            </a:rPr>
                          </m:ctrlPr>
                        </m:sSupPr>
                        <m:e>
                          <m:r>
                            <a:rPr lang="en-US" b="0" i="1" smtClean="0">
                              <a:latin typeface="Cambria Math" panose="02040503050406030204" pitchFamily="18" charset="0"/>
                              <a:ea typeface="Baskerville" panose="02020502070401020303" pitchFamily="18" charset="0"/>
                            </a:rPr>
                            <m:t>𝑥</m:t>
                          </m:r>
                        </m:e>
                        <m:sup>
                          <m:r>
                            <a:rPr lang="en-US" b="0" i="1" smtClean="0">
                              <a:latin typeface="Cambria Math" panose="02040503050406030204" pitchFamily="18" charset="0"/>
                              <a:ea typeface="Baskerville" panose="02020502070401020303" pitchFamily="18" charset="0"/>
                            </a:rPr>
                            <m:t>2</m:t>
                          </m:r>
                        </m:sup>
                      </m:sSup>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𝑄</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𝑥</m:t>
                          </m:r>
                        </m:e>
                      </m:d>
                      <m:r>
                        <a:rPr lang="en-US" i="1">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𝑝</m:t>
                              </m:r>
                            </m:e>
                            <m:sub>
                              <m:r>
                                <a:rPr lang="en-US" b="0" i="1" smtClean="0">
                                  <a:latin typeface="Cambria Math" panose="02040503050406030204" pitchFamily="18" charset="0"/>
                                  <a:ea typeface="Cambria Math" panose="02040503050406030204" pitchFamily="18" charset="0"/>
                                </a:rPr>
                                <m:t>0</m:t>
                              </m:r>
                            </m:sub>
                          </m:sSub>
                          <m:r>
                            <a:rPr lang="en-US" b="0" i="1" smtClean="0">
                              <a:latin typeface="Cambria Math" panose="02040503050406030204" pitchFamily="18" charset="0"/>
                              <a:ea typeface="Cambria Math" panose="02040503050406030204" pitchFamily="18" charset="0"/>
                            </a:rPr>
                            <m:t>𝑝</m:t>
                          </m:r>
                        </m:e>
                        <m:sub>
                          <m:r>
                            <a:rPr lang="en-US" b="0" i="1" smtClean="0">
                              <a:latin typeface="Cambria Math" panose="02040503050406030204" pitchFamily="18" charset="0"/>
                              <a:ea typeface="Cambria Math" panose="02040503050406030204" pitchFamily="18" charset="0"/>
                            </a:rPr>
                            <m:t>1</m:t>
                          </m:r>
                        </m:sub>
                      </m:sSub>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𝑝</m:t>
                          </m:r>
                        </m:e>
                        <m:sub>
                          <m:r>
                            <a:rPr lang="en-US" b="0" i="1" smtClean="0">
                              <a:latin typeface="Cambria Math" panose="02040503050406030204" pitchFamily="18" charset="0"/>
                              <a:ea typeface="Cambria Math" panose="02040503050406030204" pitchFamily="18" charset="0"/>
                            </a:rPr>
                            <m:t>2</m:t>
                          </m:r>
                        </m:sub>
                      </m:sSub>
                      <m:r>
                        <a:rPr lang="en-US" b="0" i="1" smtClean="0">
                          <a:latin typeface="Cambria Math" panose="02040503050406030204" pitchFamily="18" charset="0"/>
                          <a:ea typeface="Baskerville" panose="02020502070401020303"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Baskerville" panose="02020502070401020303" pitchFamily="18" charset="0"/>
                            </a:rPr>
                            <m:t>𝑝</m:t>
                          </m:r>
                        </m:e>
                        <m:sub>
                          <m:r>
                            <a:rPr lang="en-US" b="0" i="1" smtClean="0">
                              <a:latin typeface="Cambria Math" panose="02040503050406030204" pitchFamily="18" charset="0"/>
                              <a:ea typeface="Baskerville" panose="02020502070401020303" pitchFamily="18" charset="0"/>
                            </a:rPr>
                            <m:t>𝑘</m:t>
                          </m:r>
                        </m:sub>
                      </m:sSub>
                      <m:r>
                        <a:rPr lang="en-US" b="0" i="1" smtClean="0">
                          <a:latin typeface="Cambria Math" panose="02040503050406030204" pitchFamily="18" charset="0"/>
                          <a:ea typeface="Baskerville" panose="02020502070401020303" pitchFamily="18" charset="0"/>
                        </a:rPr>
                        <m:t> (</m:t>
                      </m:r>
                      <m:r>
                        <a:rPr lang="en-US" b="0" i="1" smtClean="0">
                          <a:latin typeface="Cambria Math" panose="02040503050406030204" pitchFamily="18" charset="0"/>
                          <a:ea typeface="Baskerville" panose="02020502070401020303" pitchFamily="18" charset="0"/>
                        </a:rPr>
                        <m:t>𝑚𝑜𝑑</m:t>
                      </m:r>
                      <m:r>
                        <a:rPr lang="en-US" b="0" i="1" smtClean="0">
                          <a:latin typeface="Cambria Math" panose="02040503050406030204" pitchFamily="18" charset="0"/>
                          <a:ea typeface="Baskerville" panose="02020502070401020303" pitchFamily="18" charset="0"/>
                        </a:rPr>
                        <m:t> </m:t>
                      </m:r>
                      <m:r>
                        <a:rPr lang="en-US" b="0" i="1" smtClean="0">
                          <a:latin typeface="Cambria Math" panose="02040503050406030204" pitchFamily="18" charset="0"/>
                          <a:ea typeface="Baskerville" panose="02020502070401020303" pitchFamily="18" charset="0"/>
                        </a:rPr>
                        <m:t>𝑛</m:t>
                      </m:r>
                      <m:r>
                        <a:rPr lang="en-US" b="0" i="1" smtClean="0">
                          <a:latin typeface="Cambria Math" panose="02040503050406030204" pitchFamily="18" charset="0"/>
                          <a:ea typeface="Baskerville" panose="02020502070401020303" pitchFamily="18" charset="0"/>
                        </a:rPr>
                        <m:t>)</m:t>
                      </m:r>
                    </m:oMath>
                  </m:oMathPara>
                </a14:m>
                <a:endParaRPr lang="en-US" dirty="0">
                  <a:latin typeface="Baskerville" panose="02020502070401020303" pitchFamily="18" charset="0"/>
                  <a:ea typeface="Baskerville" panose="02020502070401020303" pitchFamily="18" charset="0"/>
                </a:endParaRPr>
              </a:p>
              <a:p>
                <a:pPr marL="0" indent="0" algn="ctr">
                  <a:buNone/>
                </a:pPr>
                <a:r>
                  <a:rPr lang="en-US" dirty="0">
                    <a:latin typeface="Baskerville" panose="02020502070401020303" pitchFamily="18" charset="0"/>
                    <a:ea typeface="Baskerville" panose="02020502070401020303" pitchFamily="18" charset="0"/>
                  </a:rPr>
                  <a:t>	</a:t>
                </a:r>
                <a14:m>
                  <m:oMath xmlns:m="http://schemas.openxmlformats.org/officeDocument/2006/math">
                    <m:r>
                      <a:rPr lang="en-US" i="1">
                        <a:latin typeface="Cambria Math" panose="02040503050406030204" pitchFamily="18" charset="0"/>
                        <a:ea typeface="Cambria Math" panose="02040503050406030204" pitchFamily="18" charset="0"/>
                      </a:rPr>
                      <m:t>𝑄</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𝑥</m:t>
                        </m:r>
                      </m:e>
                    </m:d>
                    <m:r>
                      <a:rPr lang="en-US"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𝑥</m:t>
                        </m:r>
                      </m:e>
                      <m:sup>
                        <m:r>
                          <a:rPr lang="en-US" b="0" i="1" smtClean="0">
                            <a:latin typeface="Cambria Math" panose="02040503050406030204" pitchFamily="18" charset="0"/>
                            <a:ea typeface="Cambria Math" panose="02040503050406030204" pitchFamily="18" charset="0"/>
                          </a:rPr>
                          <m:t>2</m:t>
                        </m:r>
                      </m:sup>
                    </m:sSup>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𝑛</m:t>
                    </m:r>
                    <m:r>
                      <a:rPr lang="en-US"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𝑝</m:t>
                            </m:r>
                          </m:e>
                          <m:sub>
                            <m:r>
                              <a:rPr lang="en-US" i="1">
                                <a:latin typeface="Cambria Math" panose="02040503050406030204" pitchFamily="18" charset="0"/>
                                <a:ea typeface="Cambria Math" panose="02040503050406030204" pitchFamily="18" charset="0"/>
                              </a:rPr>
                              <m:t>0</m:t>
                            </m:r>
                          </m:sub>
                        </m:sSub>
                        <m:r>
                          <a:rPr lang="en-US" i="1">
                            <a:latin typeface="Cambria Math" panose="02040503050406030204" pitchFamily="18" charset="0"/>
                            <a:ea typeface="Cambria Math" panose="02040503050406030204" pitchFamily="18" charset="0"/>
                          </a:rPr>
                          <m:t>𝑝</m:t>
                        </m:r>
                      </m:e>
                      <m:sub>
                        <m:r>
                          <a:rPr lang="en-US" i="1">
                            <a:latin typeface="Cambria Math" panose="02040503050406030204" pitchFamily="18" charset="0"/>
                            <a:ea typeface="Cambria Math" panose="02040503050406030204" pitchFamily="18" charset="0"/>
                          </a:rPr>
                          <m:t>1</m:t>
                        </m:r>
                      </m:sub>
                    </m:sSub>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𝑝</m:t>
                        </m:r>
                      </m:e>
                      <m:sub>
                        <m:r>
                          <a:rPr lang="en-US" i="1">
                            <a:latin typeface="Cambria Math" panose="02040503050406030204" pitchFamily="18" charset="0"/>
                            <a:ea typeface="Cambria Math" panose="02040503050406030204" pitchFamily="18" charset="0"/>
                          </a:rPr>
                          <m:t>2</m:t>
                        </m:r>
                      </m:sub>
                    </m:sSub>
                    <m:r>
                      <a:rPr lang="en-US" i="1">
                        <a:latin typeface="Cambria Math" panose="02040503050406030204" pitchFamily="18" charset="0"/>
                        <a:ea typeface="Baskerville" panose="02020502070401020303"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Baskerville" panose="02020502070401020303" pitchFamily="18" charset="0"/>
                          </a:rPr>
                          <m:t>𝑝</m:t>
                        </m:r>
                      </m:e>
                      <m:sub>
                        <m:r>
                          <a:rPr lang="en-US" i="1">
                            <a:latin typeface="Cambria Math" panose="02040503050406030204" pitchFamily="18" charset="0"/>
                            <a:ea typeface="Baskerville" panose="02020502070401020303" pitchFamily="18" charset="0"/>
                          </a:rPr>
                          <m:t>𝑘</m:t>
                        </m:r>
                      </m:sub>
                    </m:sSub>
                    <m:r>
                      <a:rPr lang="en-US" i="1">
                        <a:latin typeface="Cambria Math" panose="02040503050406030204" pitchFamily="18" charset="0"/>
                        <a:ea typeface="Baskerville" panose="02020502070401020303" pitchFamily="18" charset="0"/>
                      </a:rPr>
                      <m:t> </m:t>
                    </m:r>
                  </m:oMath>
                </a14:m>
                <a:endParaRPr lang="en-US" dirty="0">
                  <a:latin typeface="Baskerville" panose="02020502070401020303" pitchFamily="18" charset="0"/>
                  <a:ea typeface="Baskerville" panose="02020502070401020303" pitchFamily="18" charset="0"/>
                </a:endParaRPr>
              </a:p>
              <a:p>
                <a:pPr marL="0" indent="0" algn="ctr">
                  <a:buNone/>
                </a:pPr>
                <a14:m>
                  <m:oMathPara xmlns:m="http://schemas.openxmlformats.org/officeDocument/2006/math">
                    <m:oMathParaPr>
                      <m:jc m:val="centerGroup"/>
                    </m:oMathParaPr>
                    <m:oMath xmlns:m="http://schemas.openxmlformats.org/officeDocument/2006/math">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𝑥</m:t>
                          </m:r>
                        </m:e>
                        <m:sup>
                          <m:r>
                            <a:rPr lang="en-US" i="1">
                              <a:latin typeface="Cambria Math" panose="02040503050406030204" pitchFamily="18" charset="0"/>
                              <a:ea typeface="Cambria Math" panose="02040503050406030204" pitchFamily="18" charset="0"/>
                            </a:rPr>
                            <m:t>2</m:t>
                          </m:r>
                        </m:sup>
                      </m:sSup>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𝑝</m:t>
                              </m:r>
                            </m:e>
                            <m:sub>
                              <m:r>
                                <a:rPr lang="en-US" i="1">
                                  <a:latin typeface="Cambria Math" panose="02040503050406030204" pitchFamily="18" charset="0"/>
                                  <a:ea typeface="Cambria Math" panose="02040503050406030204" pitchFamily="18" charset="0"/>
                                </a:rPr>
                                <m:t>0</m:t>
                              </m:r>
                            </m:sub>
                          </m:sSub>
                          <m:r>
                            <a:rPr lang="en-US" i="1">
                              <a:latin typeface="Cambria Math" panose="02040503050406030204" pitchFamily="18" charset="0"/>
                              <a:ea typeface="Cambria Math" panose="02040503050406030204" pitchFamily="18" charset="0"/>
                            </a:rPr>
                            <m:t>𝑝</m:t>
                          </m:r>
                        </m:e>
                        <m:sub>
                          <m:r>
                            <a:rPr lang="en-US" i="1">
                              <a:latin typeface="Cambria Math" panose="02040503050406030204" pitchFamily="18" charset="0"/>
                              <a:ea typeface="Cambria Math" panose="02040503050406030204" pitchFamily="18" charset="0"/>
                            </a:rPr>
                            <m:t>1</m:t>
                          </m:r>
                        </m:sub>
                      </m:sSub>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𝑝</m:t>
                          </m:r>
                        </m:e>
                        <m:sub>
                          <m:r>
                            <a:rPr lang="en-US" i="1">
                              <a:latin typeface="Cambria Math" panose="02040503050406030204" pitchFamily="18" charset="0"/>
                              <a:ea typeface="Cambria Math" panose="02040503050406030204" pitchFamily="18" charset="0"/>
                            </a:rPr>
                            <m:t>2</m:t>
                          </m:r>
                        </m:sub>
                      </m:sSub>
                      <m:r>
                        <a:rPr lang="en-US" i="1">
                          <a:latin typeface="Cambria Math" panose="02040503050406030204" pitchFamily="18" charset="0"/>
                          <a:ea typeface="Baskerville" panose="02020502070401020303"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Baskerville" panose="02020502070401020303" pitchFamily="18" charset="0"/>
                            </a:rPr>
                            <m:t>𝑝</m:t>
                          </m:r>
                        </m:e>
                        <m:sub>
                          <m:r>
                            <a:rPr lang="en-US" i="1">
                              <a:latin typeface="Cambria Math" panose="02040503050406030204" pitchFamily="18" charset="0"/>
                              <a:ea typeface="Baskerville" panose="02020502070401020303" pitchFamily="18" charset="0"/>
                            </a:rPr>
                            <m:t>𝑘</m:t>
                          </m:r>
                        </m:sub>
                      </m:sSub>
                      <m:r>
                        <a:rPr lang="en-US" b="0" i="1" smtClean="0">
                          <a:latin typeface="Cambria Math" panose="02040503050406030204" pitchFamily="18" charset="0"/>
                          <a:ea typeface="Baskerville" panose="02020502070401020303" pitchFamily="18" charset="0"/>
                        </a:rPr>
                        <m:t>+</m:t>
                      </m:r>
                      <m:r>
                        <a:rPr lang="en-US" b="0" i="1" smtClean="0">
                          <a:latin typeface="Cambria Math" panose="02040503050406030204" pitchFamily="18" charset="0"/>
                          <a:ea typeface="Baskerville" panose="02020502070401020303" pitchFamily="18" charset="0"/>
                        </a:rPr>
                        <m:t>𝑛</m:t>
                      </m:r>
                      <m:r>
                        <a:rPr lang="en-US" b="0" i="1" smtClean="0">
                          <a:latin typeface="Cambria Math" panose="02040503050406030204" pitchFamily="18" charset="0"/>
                          <a:ea typeface="Baskerville" panose="02020502070401020303" pitchFamily="18" charset="0"/>
                        </a:rPr>
                        <m:t> </m:t>
                      </m:r>
                      <m:d>
                        <m:dPr>
                          <m:ctrlPr>
                            <a:rPr lang="en-US" b="0" i="1" smtClean="0">
                              <a:latin typeface="Cambria Math" panose="02040503050406030204" pitchFamily="18" charset="0"/>
                              <a:ea typeface="Baskerville" panose="02020502070401020303" pitchFamily="18" charset="0"/>
                            </a:rPr>
                          </m:ctrlPr>
                        </m:dPr>
                        <m:e>
                          <m:r>
                            <a:rPr lang="en-US" b="0" i="1" smtClean="0">
                              <a:latin typeface="Cambria Math" panose="02040503050406030204" pitchFamily="18" charset="0"/>
                              <a:ea typeface="Baskerville" panose="02020502070401020303" pitchFamily="18" charset="0"/>
                            </a:rPr>
                            <m:t>𝑚𝑜𝑑</m:t>
                          </m:r>
                          <m:r>
                            <a:rPr lang="en-US" b="0" i="1" smtClean="0">
                              <a:latin typeface="Cambria Math" panose="02040503050406030204" pitchFamily="18" charset="0"/>
                              <a:ea typeface="Baskerville" panose="02020502070401020303" pitchFamily="18" charset="0"/>
                            </a:rPr>
                            <m:t> </m:t>
                          </m:r>
                          <m:sSub>
                            <m:sSubPr>
                              <m:ctrlPr>
                                <a:rPr lang="en-US" b="0" i="1" smtClean="0">
                                  <a:latin typeface="Cambria Math" panose="02040503050406030204" pitchFamily="18" charset="0"/>
                                  <a:ea typeface="Baskerville" panose="02020502070401020303" pitchFamily="18" charset="0"/>
                                </a:rPr>
                              </m:ctrlPr>
                            </m:sSubPr>
                            <m:e>
                              <m:r>
                                <a:rPr lang="en-US" b="0" i="1" smtClean="0">
                                  <a:latin typeface="Cambria Math" panose="02040503050406030204" pitchFamily="18" charset="0"/>
                                  <a:ea typeface="Baskerville" panose="02020502070401020303" pitchFamily="18" charset="0"/>
                                </a:rPr>
                                <m:t>𝑝</m:t>
                              </m:r>
                            </m:e>
                            <m:sub>
                              <m:r>
                                <a:rPr lang="en-US" b="0" i="1" smtClean="0">
                                  <a:latin typeface="Cambria Math" panose="02040503050406030204" pitchFamily="18" charset="0"/>
                                  <a:ea typeface="Baskerville" panose="02020502070401020303" pitchFamily="18" charset="0"/>
                                </a:rPr>
                                <m:t>𝑖</m:t>
                              </m:r>
                            </m:sub>
                          </m:sSub>
                        </m:e>
                      </m:d>
                    </m:oMath>
                  </m:oMathPara>
                </a14:m>
                <a:endParaRPr lang="en-US" dirty="0">
                  <a:latin typeface="Baskerville" panose="02020502070401020303" pitchFamily="18" charset="0"/>
                  <a:ea typeface="Baskerville" panose="02020502070401020303" pitchFamily="18" charset="0"/>
                </a:endParaRPr>
              </a:p>
              <a:p>
                <a:pPr marL="0" indent="0" algn="ctr">
                  <a:buNone/>
                </a:pPr>
                <a14:m>
                  <m:oMathPara xmlns:m="http://schemas.openxmlformats.org/officeDocument/2006/math">
                    <m:oMathParaPr>
                      <m:jc m:val="centerGroup"/>
                    </m:oMathParaPr>
                    <m:oMath xmlns:m="http://schemas.openxmlformats.org/officeDocument/2006/math">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𝑥</m:t>
                          </m:r>
                        </m:e>
                        <m:sup>
                          <m:r>
                            <a:rPr lang="en-US" i="1">
                              <a:latin typeface="Cambria Math" panose="02040503050406030204" pitchFamily="18" charset="0"/>
                              <a:ea typeface="Cambria Math" panose="02040503050406030204" pitchFamily="18" charset="0"/>
                            </a:rPr>
                            <m:t>2</m:t>
                          </m:r>
                        </m:sup>
                      </m:sSup>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0</m:t>
                      </m:r>
                      <m:r>
                        <a:rPr lang="en-US" i="1">
                          <a:latin typeface="Cambria Math" panose="02040503050406030204" pitchFamily="18" charset="0"/>
                          <a:ea typeface="Baskerville" panose="02020502070401020303" pitchFamily="18" charset="0"/>
                        </a:rPr>
                        <m:t>+</m:t>
                      </m:r>
                      <m:r>
                        <a:rPr lang="en-US" i="1">
                          <a:latin typeface="Cambria Math" panose="02040503050406030204" pitchFamily="18" charset="0"/>
                          <a:ea typeface="Baskerville" panose="02020502070401020303" pitchFamily="18" charset="0"/>
                        </a:rPr>
                        <m:t>𝑛</m:t>
                      </m:r>
                      <m:r>
                        <a:rPr lang="en-US" i="1">
                          <a:latin typeface="Cambria Math" panose="02040503050406030204" pitchFamily="18" charset="0"/>
                          <a:ea typeface="Baskerville" panose="02020502070401020303" pitchFamily="18" charset="0"/>
                        </a:rPr>
                        <m:t> </m:t>
                      </m:r>
                      <m:d>
                        <m:dPr>
                          <m:ctrlPr>
                            <a:rPr lang="en-US" i="1">
                              <a:latin typeface="Cambria Math" panose="02040503050406030204" pitchFamily="18" charset="0"/>
                              <a:ea typeface="Baskerville" panose="02020502070401020303" pitchFamily="18" charset="0"/>
                            </a:rPr>
                          </m:ctrlPr>
                        </m:dPr>
                        <m:e>
                          <m:r>
                            <a:rPr lang="en-US" i="1">
                              <a:latin typeface="Cambria Math" panose="02040503050406030204" pitchFamily="18" charset="0"/>
                              <a:ea typeface="Baskerville" panose="02020502070401020303" pitchFamily="18" charset="0"/>
                            </a:rPr>
                            <m:t>𝑚𝑜𝑑</m:t>
                          </m:r>
                          <m:r>
                            <a:rPr lang="en-US" i="1">
                              <a:latin typeface="Cambria Math" panose="02040503050406030204" pitchFamily="18" charset="0"/>
                              <a:ea typeface="Baskerville" panose="02020502070401020303" pitchFamily="18" charset="0"/>
                            </a:rPr>
                            <m:t> </m:t>
                          </m:r>
                          <m:sSub>
                            <m:sSubPr>
                              <m:ctrlPr>
                                <a:rPr lang="en-US" i="1">
                                  <a:latin typeface="Cambria Math" panose="02040503050406030204" pitchFamily="18" charset="0"/>
                                  <a:ea typeface="Baskerville" panose="02020502070401020303" pitchFamily="18" charset="0"/>
                                </a:rPr>
                              </m:ctrlPr>
                            </m:sSubPr>
                            <m:e>
                              <m:r>
                                <a:rPr lang="en-US" i="1">
                                  <a:latin typeface="Cambria Math" panose="02040503050406030204" pitchFamily="18" charset="0"/>
                                  <a:ea typeface="Baskerville" panose="02020502070401020303" pitchFamily="18" charset="0"/>
                                </a:rPr>
                                <m:t>𝑝</m:t>
                              </m:r>
                            </m:e>
                            <m:sub>
                              <m:r>
                                <a:rPr lang="en-US" i="1">
                                  <a:latin typeface="Cambria Math" panose="02040503050406030204" pitchFamily="18" charset="0"/>
                                  <a:ea typeface="Baskerville" panose="02020502070401020303" pitchFamily="18" charset="0"/>
                                </a:rPr>
                                <m:t>𝑖</m:t>
                              </m:r>
                            </m:sub>
                          </m:sSub>
                        </m:e>
                      </m:d>
                    </m:oMath>
                  </m:oMathPara>
                </a14:m>
                <a:endParaRPr lang="en-US" dirty="0">
                  <a:latin typeface="Baskerville" panose="02020502070401020303" pitchFamily="18" charset="0"/>
                  <a:ea typeface="Baskerville" panose="02020502070401020303" pitchFamily="18" charset="0"/>
                </a:endParaRPr>
              </a:p>
              <a:p>
                <a:pPr marL="0" indent="0" algn="ctr">
                  <a:buNone/>
                </a:pPr>
                <a14:m>
                  <m:oMathPara xmlns:m="http://schemas.openxmlformats.org/officeDocument/2006/math">
                    <m:oMathParaPr>
                      <m:jc m:val="centerGroup"/>
                    </m:oMathParaPr>
                    <m:oMath xmlns:m="http://schemas.openxmlformats.org/officeDocument/2006/math">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𝑥</m:t>
                          </m:r>
                        </m:e>
                        <m:sup>
                          <m:r>
                            <a:rPr lang="en-US" i="1">
                              <a:latin typeface="Cambria Math" panose="02040503050406030204" pitchFamily="18" charset="0"/>
                              <a:ea typeface="Cambria Math" panose="02040503050406030204" pitchFamily="18" charset="0"/>
                            </a:rPr>
                            <m:t>2</m:t>
                          </m:r>
                        </m:sup>
                      </m:sSup>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Baskerville" panose="02020502070401020303" pitchFamily="18" charset="0"/>
                        </a:rPr>
                        <m:t>𝑛</m:t>
                      </m:r>
                      <m:r>
                        <a:rPr lang="en-US" i="1">
                          <a:latin typeface="Cambria Math" panose="02040503050406030204" pitchFamily="18" charset="0"/>
                          <a:ea typeface="Baskerville" panose="02020502070401020303" pitchFamily="18" charset="0"/>
                        </a:rPr>
                        <m:t> </m:t>
                      </m:r>
                      <m:d>
                        <m:dPr>
                          <m:ctrlPr>
                            <a:rPr lang="en-US" i="1">
                              <a:latin typeface="Cambria Math" panose="02040503050406030204" pitchFamily="18" charset="0"/>
                              <a:ea typeface="Baskerville" panose="02020502070401020303" pitchFamily="18" charset="0"/>
                            </a:rPr>
                          </m:ctrlPr>
                        </m:dPr>
                        <m:e>
                          <m:r>
                            <a:rPr lang="en-US" i="1">
                              <a:latin typeface="Cambria Math" panose="02040503050406030204" pitchFamily="18" charset="0"/>
                              <a:ea typeface="Baskerville" panose="02020502070401020303" pitchFamily="18" charset="0"/>
                            </a:rPr>
                            <m:t>𝑚𝑜𝑑</m:t>
                          </m:r>
                          <m:r>
                            <a:rPr lang="en-US" i="1">
                              <a:latin typeface="Cambria Math" panose="02040503050406030204" pitchFamily="18" charset="0"/>
                              <a:ea typeface="Baskerville" panose="02020502070401020303" pitchFamily="18" charset="0"/>
                            </a:rPr>
                            <m:t> </m:t>
                          </m:r>
                          <m:sSub>
                            <m:sSubPr>
                              <m:ctrlPr>
                                <a:rPr lang="en-US" i="1">
                                  <a:latin typeface="Cambria Math" panose="02040503050406030204" pitchFamily="18" charset="0"/>
                                  <a:ea typeface="Baskerville" panose="02020502070401020303" pitchFamily="18" charset="0"/>
                                </a:rPr>
                              </m:ctrlPr>
                            </m:sSubPr>
                            <m:e>
                              <m:r>
                                <a:rPr lang="en-US" i="1">
                                  <a:latin typeface="Cambria Math" panose="02040503050406030204" pitchFamily="18" charset="0"/>
                                  <a:ea typeface="Baskerville" panose="02020502070401020303" pitchFamily="18" charset="0"/>
                                </a:rPr>
                                <m:t>𝑝</m:t>
                              </m:r>
                            </m:e>
                            <m:sub>
                              <m:r>
                                <a:rPr lang="en-US" i="1">
                                  <a:latin typeface="Cambria Math" panose="02040503050406030204" pitchFamily="18" charset="0"/>
                                  <a:ea typeface="Baskerville" panose="02020502070401020303" pitchFamily="18" charset="0"/>
                                </a:rPr>
                                <m:t>𝑖</m:t>
                              </m:r>
                            </m:sub>
                          </m:sSub>
                        </m:e>
                      </m:d>
                    </m:oMath>
                  </m:oMathPara>
                </a14:m>
                <a:endParaRPr lang="en-US" dirty="0">
                  <a:latin typeface="Baskerville" panose="02020502070401020303" pitchFamily="18" charset="0"/>
                  <a:ea typeface="Baskerville" panose="02020502070401020303" pitchFamily="18" charset="0"/>
                </a:endParaRPr>
              </a:p>
              <a:p>
                <a:pPr marL="0" indent="0">
                  <a:buNone/>
                </a:pPr>
                <a:r>
                  <a:rPr lang="en-US" dirty="0">
                    <a:latin typeface="Baskerville" panose="02020502070401020303" pitchFamily="18" charset="0"/>
                    <a:ea typeface="Baskerville" panose="02020502070401020303" pitchFamily="18" charset="0"/>
                  </a:rPr>
                  <a:t>Therefore, </a:t>
                </a:r>
                <a14:m>
                  <m:oMath xmlns:m="http://schemas.openxmlformats.org/officeDocument/2006/math">
                    <m:sSub>
                      <m:sSubPr>
                        <m:ctrlPr>
                          <a:rPr lang="en-US" i="1">
                            <a:latin typeface="Cambria Math" panose="02040503050406030204" pitchFamily="18" charset="0"/>
                            <a:ea typeface="Baskerville" panose="02020502070401020303" pitchFamily="18" charset="0"/>
                          </a:rPr>
                        </m:ctrlPr>
                      </m:sSubPr>
                      <m:e>
                        <m:r>
                          <a:rPr lang="en-US" i="1">
                            <a:latin typeface="Cambria Math" panose="02040503050406030204" pitchFamily="18" charset="0"/>
                            <a:ea typeface="Baskerville" panose="02020502070401020303" pitchFamily="18" charset="0"/>
                          </a:rPr>
                          <m:t>𝑝</m:t>
                        </m:r>
                      </m:e>
                      <m:sub>
                        <m:r>
                          <a:rPr lang="en-US" i="1">
                            <a:latin typeface="Cambria Math" panose="02040503050406030204" pitchFamily="18" charset="0"/>
                            <a:ea typeface="Baskerville" panose="02020502070401020303" pitchFamily="18" charset="0"/>
                          </a:rPr>
                          <m:t>𝑖</m:t>
                        </m:r>
                      </m:sub>
                    </m:sSub>
                  </m:oMath>
                </a14:m>
                <a:r>
                  <a:rPr lang="en-US" dirty="0">
                    <a:latin typeface="Baskerville" panose="02020502070401020303" pitchFamily="18" charset="0"/>
                    <a:ea typeface="Baskerville" panose="02020502070401020303" pitchFamily="18" charset="0"/>
                  </a:rPr>
                  <a:t> is a possible factor of </a:t>
                </a:r>
                <a14:m>
                  <m:oMath xmlns:m="http://schemas.openxmlformats.org/officeDocument/2006/math">
                    <m:r>
                      <a:rPr lang="en-US" i="1">
                        <a:latin typeface="Cambria Math" panose="02040503050406030204" pitchFamily="18" charset="0"/>
                        <a:ea typeface="Baskerville" panose="02020502070401020303" pitchFamily="18" charset="0"/>
                      </a:rPr>
                      <m:t>𝑄</m:t>
                    </m:r>
                    <m:d>
                      <m:dPr>
                        <m:ctrlPr>
                          <a:rPr lang="en-US" i="1">
                            <a:latin typeface="Cambria Math" panose="02040503050406030204" pitchFamily="18" charset="0"/>
                            <a:ea typeface="Baskerville" panose="02020502070401020303" pitchFamily="18" charset="0"/>
                          </a:rPr>
                        </m:ctrlPr>
                      </m:dPr>
                      <m:e>
                        <m:sSub>
                          <m:sSubPr>
                            <m:ctrlPr>
                              <a:rPr lang="en-US" i="1">
                                <a:latin typeface="Cambria Math" panose="02040503050406030204" pitchFamily="18" charset="0"/>
                                <a:ea typeface="Baskerville" panose="02020502070401020303" pitchFamily="18" charset="0"/>
                              </a:rPr>
                            </m:ctrlPr>
                          </m:sSubPr>
                          <m:e>
                            <m:r>
                              <a:rPr lang="en-US" i="1">
                                <a:latin typeface="Cambria Math" panose="02040503050406030204" pitchFamily="18" charset="0"/>
                                <a:ea typeface="Baskerville" panose="02020502070401020303" pitchFamily="18" charset="0"/>
                              </a:rPr>
                              <m:t>𝑥</m:t>
                            </m:r>
                          </m:e>
                          <m:sub>
                            <m:r>
                              <a:rPr lang="en-US" i="1">
                                <a:latin typeface="Cambria Math" panose="02040503050406030204" pitchFamily="18" charset="0"/>
                                <a:ea typeface="Baskerville" panose="02020502070401020303" pitchFamily="18" charset="0"/>
                              </a:rPr>
                              <m:t>𝑖</m:t>
                            </m:r>
                          </m:sub>
                        </m:sSub>
                      </m:e>
                    </m:d>
                  </m:oMath>
                </a14:m>
                <a:r>
                  <a:rPr lang="en-US" dirty="0">
                    <a:latin typeface="Baskerville" panose="02020502070401020303" pitchFamily="18" charset="0"/>
                    <a:ea typeface="Baskerville" panose="02020502070401020303" pitchFamily="18" charset="0"/>
                  </a:rPr>
                  <a:t> only if </a:t>
                </a:r>
                <a14:m>
                  <m:oMath xmlns:m="http://schemas.openxmlformats.org/officeDocument/2006/math">
                    <m:r>
                      <a:rPr lang="en-US" b="0" i="1" smtClean="0">
                        <a:latin typeface="Cambria Math" panose="02040503050406030204" pitchFamily="18" charset="0"/>
                        <a:ea typeface="Baskerville" panose="02020502070401020303" pitchFamily="18" charset="0"/>
                      </a:rPr>
                      <m:t>𝑛</m:t>
                    </m:r>
                  </m:oMath>
                </a14:m>
                <a:r>
                  <a:rPr lang="en-US" dirty="0">
                    <a:latin typeface="Baskerville" panose="02020502070401020303" pitchFamily="18" charset="0"/>
                    <a:ea typeface="Baskerville" panose="02020502070401020303" pitchFamily="18" charset="0"/>
                  </a:rPr>
                  <a:t> is a quadric residue of </a:t>
                </a:r>
                <a14:m>
                  <m:oMath xmlns:m="http://schemas.openxmlformats.org/officeDocument/2006/math">
                    <m:sSub>
                      <m:sSubPr>
                        <m:ctrlPr>
                          <a:rPr lang="en-US" b="0" i="1" smtClean="0">
                            <a:latin typeface="Cambria Math" panose="02040503050406030204" pitchFamily="18" charset="0"/>
                            <a:ea typeface="Baskerville" panose="02020502070401020303" pitchFamily="18" charset="0"/>
                          </a:rPr>
                        </m:ctrlPr>
                      </m:sSubPr>
                      <m:e>
                        <m:r>
                          <a:rPr lang="en-US" b="0" i="1" smtClean="0">
                            <a:latin typeface="Cambria Math" panose="02040503050406030204" pitchFamily="18" charset="0"/>
                            <a:ea typeface="Baskerville" panose="02020502070401020303" pitchFamily="18" charset="0"/>
                          </a:rPr>
                          <m:t>𝑝</m:t>
                        </m:r>
                      </m:e>
                      <m:sub>
                        <m:r>
                          <a:rPr lang="en-US" b="0" i="1" smtClean="0">
                            <a:latin typeface="Cambria Math" panose="02040503050406030204" pitchFamily="18" charset="0"/>
                            <a:ea typeface="Baskerville" panose="02020502070401020303" pitchFamily="18" charset="0"/>
                          </a:rPr>
                          <m:t>𝑖</m:t>
                        </m:r>
                      </m:sub>
                    </m:sSub>
                  </m:oMath>
                </a14:m>
                <a:r>
                  <a:rPr lang="en-US" dirty="0">
                    <a:latin typeface="Baskerville" panose="02020502070401020303" pitchFamily="18" charset="0"/>
                    <a:ea typeface="Baskerville" panose="02020502070401020303" pitchFamily="18" charset="0"/>
                  </a:rPr>
                  <a:t>. Where we can use Legendre Symbol to check whether a prime is a factor base, i.e., check </a:t>
                </a:r>
                <a14:m>
                  <m:oMath xmlns:m="http://schemas.openxmlformats.org/officeDocument/2006/math">
                    <m:d>
                      <m:dPr>
                        <m:ctrlPr>
                          <a:rPr lang="en-US" i="1">
                            <a:latin typeface="Cambria Math" panose="02040503050406030204" pitchFamily="18" charset="0"/>
                            <a:ea typeface="Baskerville" panose="02020502070401020303" pitchFamily="18" charset="0"/>
                          </a:rPr>
                        </m:ctrlPr>
                      </m:dPr>
                      <m:e>
                        <m:f>
                          <m:fPr>
                            <m:ctrlPr>
                              <a:rPr lang="en-US" i="1" smtClean="0">
                                <a:latin typeface="Cambria Math" panose="02040503050406030204" pitchFamily="18" charset="0"/>
                                <a:ea typeface="Baskerville" panose="02020502070401020303" pitchFamily="18" charset="0"/>
                              </a:rPr>
                            </m:ctrlPr>
                          </m:fPr>
                          <m:num>
                            <m:r>
                              <a:rPr lang="en-US" b="0" i="1" smtClean="0">
                                <a:latin typeface="Cambria Math" panose="02040503050406030204" pitchFamily="18" charset="0"/>
                                <a:ea typeface="Baskerville" panose="02020502070401020303" pitchFamily="18" charset="0"/>
                              </a:rPr>
                              <m:t>𝑛</m:t>
                            </m:r>
                          </m:num>
                          <m:den>
                            <m:sSub>
                              <m:sSubPr>
                                <m:ctrlPr>
                                  <a:rPr lang="en-US" b="0" i="1" smtClean="0">
                                    <a:latin typeface="Cambria Math" panose="02040503050406030204" pitchFamily="18" charset="0"/>
                                    <a:ea typeface="Baskerville" panose="02020502070401020303" pitchFamily="18" charset="0"/>
                                  </a:rPr>
                                </m:ctrlPr>
                              </m:sSubPr>
                              <m:e>
                                <m:r>
                                  <a:rPr lang="en-US" b="0" i="1" smtClean="0">
                                    <a:latin typeface="Cambria Math" panose="02040503050406030204" pitchFamily="18" charset="0"/>
                                    <a:ea typeface="Baskerville" panose="02020502070401020303" pitchFamily="18" charset="0"/>
                                  </a:rPr>
                                  <m:t>𝑝</m:t>
                                </m:r>
                              </m:e>
                              <m:sub>
                                <m:r>
                                  <a:rPr lang="en-US" b="0" i="1" smtClean="0">
                                    <a:latin typeface="Cambria Math" panose="02040503050406030204" pitchFamily="18" charset="0"/>
                                    <a:ea typeface="Baskerville" panose="02020502070401020303" pitchFamily="18" charset="0"/>
                                  </a:rPr>
                                  <m:t>𝑖</m:t>
                                </m:r>
                              </m:sub>
                            </m:sSub>
                          </m:den>
                        </m:f>
                      </m:e>
                    </m:d>
                    <m:r>
                      <a:rPr lang="en-US" b="0" i="1" smtClean="0">
                        <a:latin typeface="Cambria Math" panose="02040503050406030204" pitchFamily="18" charset="0"/>
                        <a:ea typeface="Baskerville" panose="02020502070401020303" pitchFamily="18" charset="0"/>
                      </a:rPr>
                      <m:t>==1.</m:t>
                    </m:r>
                  </m:oMath>
                </a14:m>
                <a:endParaRPr lang="en-US" dirty="0">
                  <a:latin typeface="Baskerville" panose="02020502070401020303" pitchFamily="18" charset="0"/>
                  <a:ea typeface="Baskerville" panose="02020502070401020303" pitchFamily="18" charset="0"/>
                </a:endParaRPr>
              </a:p>
            </p:txBody>
          </p:sp>
        </mc:Choice>
        <mc:Fallback>
          <p:sp>
            <p:nvSpPr>
              <p:cNvPr id="3" name="Content Placeholder 2">
                <a:extLst>
                  <a:ext uri="{FF2B5EF4-FFF2-40B4-BE49-F238E27FC236}">
                    <a16:creationId xmlns:a16="http://schemas.microsoft.com/office/drawing/2014/main" id="{60A0D1C3-153F-924D-8F48-E1F87476A085}"/>
                  </a:ext>
                </a:extLst>
              </p:cNvPr>
              <p:cNvSpPr>
                <a:spLocks noGrp="1" noRot="1" noChangeAspect="1" noMove="1" noResize="1" noEditPoints="1" noAdjustHandles="1" noChangeArrowheads="1" noChangeShapeType="1" noTextEdit="1"/>
              </p:cNvSpPr>
              <p:nvPr>
                <p:ph idx="1"/>
              </p:nvPr>
            </p:nvSpPr>
            <p:spPr>
              <a:blipFill>
                <a:blip r:embed="rId2"/>
                <a:stretch>
                  <a:fillRect l="-1043" t="-2101" r="-139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1435859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5336EEFE-EED7-634D-86A7-A7092E2DC79E}"/>
                  </a:ext>
                </a:extLst>
              </p:cNvPr>
              <p:cNvSpPr>
                <a:spLocks noGrp="1"/>
              </p:cNvSpPr>
              <p:nvPr>
                <p:ph type="title"/>
              </p:nvPr>
            </p:nvSpPr>
            <p:spPr/>
            <p:txBody>
              <a:bodyPr>
                <a:normAutofit/>
              </a:bodyPr>
              <a:lstStyle/>
              <a:p>
                <a:pPr algn="ctr"/>
                <a:r>
                  <a:rPr lang="en-US" sz="4200" dirty="0">
                    <a:latin typeface="Baskerville" panose="02020502070401020303" pitchFamily="18" charset="0"/>
                    <a:ea typeface="Baskerville" panose="02020502070401020303" pitchFamily="18" charset="0"/>
                  </a:rPr>
                  <a:t>Convert the </a:t>
                </a:r>
                <a14:m>
                  <m:oMath xmlns:m="http://schemas.openxmlformats.org/officeDocument/2006/math">
                    <m:r>
                      <a:rPr lang="en-US" sz="4200" i="1">
                        <a:latin typeface="Cambria Math" panose="02040503050406030204" pitchFamily="18" charset="0"/>
                        <a:ea typeface="Baskerville" panose="02020502070401020303" pitchFamily="18" charset="0"/>
                      </a:rPr>
                      <m:t>𝑄</m:t>
                    </m:r>
                    <m:d>
                      <m:dPr>
                        <m:ctrlPr>
                          <a:rPr lang="en-US" sz="4200" i="1">
                            <a:latin typeface="Cambria Math" panose="02040503050406030204" pitchFamily="18" charset="0"/>
                            <a:ea typeface="Baskerville" panose="02020502070401020303" pitchFamily="18" charset="0"/>
                          </a:rPr>
                        </m:ctrlPr>
                      </m:dPr>
                      <m:e>
                        <m:sSub>
                          <m:sSubPr>
                            <m:ctrlPr>
                              <a:rPr lang="en-US" sz="4200" i="1">
                                <a:latin typeface="Cambria Math" panose="02040503050406030204" pitchFamily="18" charset="0"/>
                                <a:ea typeface="Baskerville" panose="02020502070401020303" pitchFamily="18" charset="0"/>
                              </a:rPr>
                            </m:ctrlPr>
                          </m:sSubPr>
                          <m:e>
                            <m:r>
                              <a:rPr lang="en-US" sz="4200" i="1">
                                <a:latin typeface="Cambria Math" panose="02040503050406030204" pitchFamily="18" charset="0"/>
                                <a:ea typeface="Baskerville" panose="02020502070401020303" pitchFamily="18" charset="0"/>
                              </a:rPr>
                              <m:t>𝑥</m:t>
                            </m:r>
                          </m:e>
                          <m:sub>
                            <m:r>
                              <a:rPr lang="en-US" sz="4200" i="1">
                                <a:latin typeface="Cambria Math" panose="02040503050406030204" pitchFamily="18" charset="0"/>
                                <a:ea typeface="Baskerville" panose="02020502070401020303" pitchFamily="18" charset="0"/>
                              </a:rPr>
                              <m:t>𝑖</m:t>
                            </m:r>
                          </m:sub>
                        </m:sSub>
                      </m:e>
                    </m:d>
                  </m:oMath>
                </a14:m>
                <a:r>
                  <a:rPr lang="en-US" sz="4200" dirty="0">
                    <a:latin typeface="Baskerville" panose="02020502070401020303" pitchFamily="18" charset="0"/>
                    <a:ea typeface="Baskerville" panose="02020502070401020303" pitchFamily="18" charset="0"/>
                  </a:rPr>
                  <a:t> list to matrix representation </a:t>
                </a:r>
              </a:p>
            </p:txBody>
          </p:sp>
        </mc:Choice>
        <mc:Fallback xmlns="">
          <p:sp>
            <p:nvSpPr>
              <p:cNvPr id="2" name="Title 1">
                <a:extLst>
                  <a:ext uri="{FF2B5EF4-FFF2-40B4-BE49-F238E27FC236}">
                    <a16:creationId xmlns:a16="http://schemas.microsoft.com/office/drawing/2014/main" id="{5336EEFE-EED7-634D-86A7-A7092E2DC79E}"/>
                  </a:ext>
                </a:extLst>
              </p:cNvPr>
              <p:cNvSpPr>
                <a:spLocks noGrp="1" noRot="1" noChangeAspect="1" noMove="1" noResize="1" noEditPoints="1" noAdjustHandles="1" noChangeArrowheads="1" noChangeShapeType="1" noTextEdit="1"/>
              </p:cNvSpPr>
              <p:nvPr>
                <p:ph type="title"/>
              </p:nvPr>
            </p:nvSpPr>
            <p:spPr>
              <a:blipFill>
                <a:blip r:embed="rId2"/>
                <a:stretch>
                  <a:fillRect l="-483" r="-16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E74FB68-934C-A94B-BFAC-741E8CC20075}"/>
                  </a:ext>
                </a:extLst>
              </p:cNvPr>
              <p:cNvSpPr>
                <a:spLocks noGrp="1"/>
              </p:cNvSpPr>
              <p:nvPr>
                <p:ph idx="1"/>
              </p:nvPr>
            </p:nvSpPr>
            <p:spPr>
              <a:xfrm>
                <a:off x="838200" y="1825624"/>
                <a:ext cx="10515600" cy="4771945"/>
              </a:xfrm>
            </p:spPr>
            <p:txBody>
              <a:bodyPr>
                <a:normAutofit fontScale="92500" lnSpcReduction="20000"/>
              </a:bodyPr>
              <a:lstStyle/>
              <a:p>
                <a:pPr marL="0" indent="0">
                  <a:buNone/>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Baskerville" panose="02020502070401020303" pitchFamily="18" charset="0"/>
                        </a:rPr>
                        <m:t>𝑄</m:t>
                      </m:r>
                      <m:d>
                        <m:dPr>
                          <m:ctrlPr>
                            <a:rPr lang="en-US" i="1">
                              <a:latin typeface="Cambria Math" panose="02040503050406030204" pitchFamily="18" charset="0"/>
                              <a:ea typeface="Baskerville" panose="02020502070401020303" pitchFamily="18" charset="0"/>
                            </a:rPr>
                          </m:ctrlPr>
                        </m:dPr>
                        <m:e>
                          <m:sSub>
                            <m:sSubPr>
                              <m:ctrlPr>
                                <a:rPr lang="en-US" i="1">
                                  <a:latin typeface="Cambria Math" panose="02040503050406030204" pitchFamily="18" charset="0"/>
                                  <a:ea typeface="Baskerville" panose="02020502070401020303" pitchFamily="18" charset="0"/>
                                </a:rPr>
                              </m:ctrlPr>
                            </m:sSubPr>
                            <m:e>
                              <m:r>
                                <a:rPr lang="en-US" i="1">
                                  <a:latin typeface="Cambria Math" panose="02040503050406030204" pitchFamily="18" charset="0"/>
                                  <a:ea typeface="Baskerville" panose="02020502070401020303" pitchFamily="18" charset="0"/>
                                </a:rPr>
                                <m:t>𝑥</m:t>
                              </m:r>
                            </m:e>
                            <m:sub>
                              <m:r>
                                <a:rPr lang="en-US" i="1">
                                  <a:latin typeface="Cambria Math" panose="02040503050406030204" pitchFamily="18" charset="0"/>
                                  <a:ea typeface="Baskerville" panose="02020502070401020303" pitchFamily="18" charset="0"/>
                                </a:rPr>
                                <m:t>0</m:t>
                              </m:r>
                            </m:sub>
                          </m:sSub>
                        </m:e>
                      </m:d>
                      <m:r>
                        <a:rPr lang="en-US" i="1">
                          <a:latin typeface="Cambria Math" panose="02040503050406030204" pitchFamily="18" charset="0"/>
                          <a:ea typeface="Cambria Math" panose="02040503050406030204" pitchFamily="18" charset="0"/>
                        </a:rPr>
                        <m:t>≡</m:t>
                      </m:r>
                      <m:sSubSup>
                        <m:sSubSupPr>
                          <m:ctrlPr>
                            <a:rPr lang="en-US" i="1">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𝑝</m:t>
                          </m:r>
                        </m:e>
                        <m:sub>
                          <m:r>
                            <a:rPr lang="en-US" i="1">
                              <a:latin typeface="Cambria Math" panose="02040503050406030204" pitchFamily="18" charset="0"/>
                              <a:ea typeface="Cambria Math" panose="02040503050406030204" pitchFamily="18" charset="0"/>
                            </a:rPr>
                            <m:t>0</m:t>
                          </m:r>
                        </m:sub>
                        <m:sup>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𝑎</m:t>
                              </m:r>
                            </m:e>
                            <m:sub>
                              <m:r>
                                <a:rPr lang="en-US" b="0" i="1" smtClean="0">
                                  <a:latin typeface="Cambria Math" panose="02040503050406030204" pitchFamily="18" charset="0"/>
                                  <a:ea typeface="Cambria Math" panose="02040503050406030204" pitchFamily="18" charset="0"/>
                                </a:rPr>
                                <m:t>00</m:t>
                              </m:r>
                            </m:sub>
                          </m:sSub>
                        </m:sup>
                      </m:sSubSup>
                      <m:sSubSup>
                        <m:sSubSupPr>
                          <m:ctrlPr>
                            <a:rPr lang="en-US" i="1">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𝑝</m:t>
                          </m:r>
                        </m:e>
                        <m:sub>
                          <m:r>
                            <a:rPr lang="en-US" i="1">
                              <a:latin typeface="Cambria Math" panose="02040503050406030204" pitchFamily="18" charset="0"/>
                              <a:ea typeface="Cambria Math" panose="02040503050406030204" pitchFamily="18" charset="0"/>
                            </a:rPr>
                            <m:t>1</m:t>
                          </m:r>
                        </m:sub>
                        <m:sup>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𝑎</m:t>
                              </m:r>
                            </m:e>
                            <m:sub>
                              <m:r>
                                <a:rPr lang="en-US" b="0" i="1" smtClean="0">
                                  <a:latin typeface="Cambria Math" panose="02040503050406030204" pitchFamily="18" charset="0"/>
                                  <a:ea typeface="Cambria Math" panose="02040503050406030204" pitchFamily="18" charset="0"/>
                                </a:rPr>
                                <m:t>01</m:t>
                              </m:r>
                            </m:sub>
                          </m:sSub>
                        </m:sup>
                      </m:sSubSup>
                      <m:sSubSup>
                        <m:sSubSupPr>
                          <m:ctrlPr>
                            <a:rPr lang="en-US" i="1">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𝑝</m:t>
                          </m:r>
                        </m:e>
                        <m:sub>
                          <m:r>
                            <a:rPr lang="en-US" i="1">
                              <a:latin typeface="Cambria Math" panose="02040503050406030204" pitchFamily="18" charset="0"/>
                              <a:ea typeface="Cambria Math" panose="02040503050406030204" pitchFamily="18" charset="0"/>
                            </a:rPr>
                            <m:t>2</m:t>
                          </m:r>
                        </m:sub>
                        <m:sup>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𝑎</m:t>
                              </m:r>
                            </m:e>
                            <m:sub>
                              <m:r>
                                <a:rPr lang="en-US" b="0" i="1" smtClean="0">
                                  <a:latin typeface="Cambria Math" panose="02040503050406030204" pitchFamily="18" charset="0"/>
                                  <a:ea typeface="Cambria Math" panose="02040503050406030204" pitchFamily="18" charset="0"/>
                                </a:rPr>
                                <m:t>03</m:t>
                              </m:r>
                            </m:sub>
                          </m:sSub>
                        </m:sup>
                      </m:sSubSup>
                      <m:r>
                        <a:rPr lang="en-US" i="1">
                          <a:latin typeface="Cambria Math" panose="02040503050406030204" pitchFamily="18" charset="0"/>
                          <a:ea typeface="Cambria Math" panose="02040503050406030204" pitchFamily="18" charset="0"/>
                        </a:rPr>
                        <m:t>…</m:t>
                      </m:r>
                      <m:sSubSup>
                        <m:sSubSupPr>
                          <m:ctrlPr>
                            <a:rPr lang="en-US" i="1">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𝑝</m:t>
                          </m:r>
                        </m:e>
                        <m:sub>
                          <m:r>
                            <a:rPr lang="en-US" i="1">
                              <a:latin typeface="Cambria Math" panose="02040503050406030204" pitchFamily="18" charset="0"/>
                              <a:ea typeface="Cambria Math" panose="02040503050406030204" pitchFamily="18" charset="0"/>
                            </a:rPr>
                            <m:t>𝑘</m:t>
                          </m:r>
                        </m:sub>
                        <m:sup>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𝑎</m:t>
                              </m:r>
                            </m:e>
                            <m:sub>
                              <m:r>
                                <a:rPr lang="en-US" b="0" i="1" smtClean="0">
                                  <a:latin typeface="Cambria Math" panose="02040503050406030204" pitchFamily="18" charset="0"/>
                                  <a:ea typeface="Cambria Math" panose="02040503050406030204" pitchFamily="18" charset="0"/>
                                </a:rPr>
                                <m:t>0</m:t>
                              </m:r>
                              <m:r>
                                <a:rPr lang="en-US" b="0" i="1" smtClean="0">
                                  <a:latin typeface="Cambria Math" panose="02040503050406030204" pitchFamily="18" charset="0"/>
                                  <a:ea typeface="Cambria Math" panose="02040503050406030204" pitchFamily="18" charset="0"/>
                                </a:rPr>
                                <m:t>𝑘</m:t>
                              </m:r>
                            </m:sub>
                          </m:sSub>
                        </m:sup>
                      </m:sSubSup>
                    </m:oMath>
                  </m:oMathPara>
                </a14:m>
                <a:endParaRPr lang="en-US" dirty="0">
                  <a:latin typeface="Baskerville" panose="02020502070401020303" pitchFamily="18" charset="0"/>
                  <a:ea typeface="Baskerville" panose="02020502070401020303" pitchFamily="18" charset="0"/>
                </a:endParaRP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ea typeface="Baskerville" panose="02020502070401020303" pitchFamily="18" charset="0"/>
                        </a:rPr>
                        <m:t>𝑄</m:t>
                      </m:r>
                      <m:d>
                        <m:dPr>
                          <m:ctrlPr>
                            <a:rPr lang="en-US" i="1">
                              <a:latin typeface="Cambria Math" panose="02040503050406030204" pitchFamily="18" charset="0"/>
                              <a:ea typeface="Baskerville" panose="02020502070401020303" pitchFamily="18" charset="0"/>
                            </a:rPr>
                          </m:ctrlPr>
                        </m:dPr>
                        <m:e>
                          <m:sSub>
                            <m:sSubPr>
                              <m:ctrlPr>
                                <a:rPr lang="en-US" i="1">
                                  <a:latin typeface="Cambria Math" panose="02040503050406030204" pitchFamily="18" charset="0"/>
                                  <a:ea typeface="Baskerville" panose="02020502070401020303" pitchFamily="18" charset="0"/>
                                </a:rPr>
                              </m:ctrlPr>
                            </m:sSubPr>
                            <m:e>
                              <m:r>
                                <a:rPr lang="en-US" i="1">
                                  <a:latin typeface="Cambria Math" panose="02040503050406030204" pitchFamily="18" charset="0"/>
                                  <a:ea typeface="Baskerville" panose="02020502070401020303" pitchFamily="18" charset="0"/>
                                </a:rPr>
                                <m:t>𝑥</m:t>
                              </m:r>
                            </m:e>
                            <m:sub>
                              <m:r>
                                <a:rPr lang="en-US" i="1">
                                  <a:latin typeface="Cambria Math" panose="02040503050406030204" pitchFamily="18" charset="0"/>
                                  <a:ea typeface="Baskerville" panose="02020502070401020303" pitchFamily="18" charset="0"/>
                                </a:rPr>
                                <m:t>1</m:t>
                              </m:r>
                            </m:sub>
                          </m:sSub>
                        </m:e>
                      </m:d>
                      <m:r>
                        <a:rPr lang="en-US" i="1">
                          <a:latin typeface="Cambria Math" panose="02040503050406030204" pitchFamily="18" charset="0"/>
                          <a:ea typeface="Cambria Math" panose="02040503050406030204" pitchFamily="18" charset="0"/>
                        </a:rPr>
                        <m:t>≡</m:t>
                      </m:r>
                      <m:sSubSup>
                        <m:sSubSupPr>
                          <m:ctrlPr>
                            <a:rPr lang="en-US" i="1">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𝑝</m:t>
                          </m:r>
                        </m:e>
                        <m:sub>
                          <m:r>
                            <a:rPr lang="en-US" i="1">
                              <a:latin typeface="Cambria Math" panose="02040503050406030204" pitchFamily="18" charset="0"/>
                              <a:ea typeface="Cambria Math" panose="02040503050406030204" pitchFamily="18" charset="0"/>
                            </a:rPr>
                            <m:t>0</m:t>
                          </m:r>
                        </m:sub>
                        <m:sup>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𝑎</m:t>
                              </m:r>
                            </m:e>
                            <m:sub>
                              <m:r>
                                <a:rPr lang="en-US" b="0" i="1" smtClean="0">
                                  <a:latin typeface="Cambria Math" panose="02040503050406030204" pitchFamily="18" charset="0"/>
                                  <a:ea typeface="Cambria Math" panose="02040503050406030204" pitchFamily="18" charset="0"/>
                                </a:rPr>
                                <m:t>10</m:t>
                              </m:r>
                            </m:sub>
                          </m:sSub>
                        </m:sup>
                      </m:sSubSup>
                      <m:sSubSup>
                        <m:sSubSupPr>
                          <m:ctrlPr>
                            <a:rPr lang="en-US" i="1">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𝑝</m:t>
                          </m:r>
                        </m:e>
                        <m:sub>
                          <m:r>
                            <a:rPr lang="en-US" i="1">
                              <a:latin typeface="Cambria Math" panose="02040503050406030204" pitchFamily="18" charset="0"/>
                              <a:ea typeface="Cambria Math" panose="02040503050406030204" pitchFamily="18" charset="0"/>
                            </a:rPr>
                            <m:t>1</m:t>
                          </m:r>
                        </m:sub>
                        <m:sup>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𝑎</m:t>
                              </m:r>
                            </m:e>
                            <m:sub>
                              <m:r>
                                <a:rPr lang="en-US" b="0" i="1" smtClean="0">
                                  <a:latin typeface="Cambria Math" panose="02040503050406030204" pitchFamily="18" charset="0"/>
                                  <a:ea typeface="Cambria Math" panose="02040503050406030204" pitchFamily="18" charset="0"/>
                                </a:rPr>
                                <m:t>11</m:t>
                              </m:r>
                            </m:sub>
                          </m:sSub>
                        </m:sup>
                      </m:sSubSup>
                      <m:sSubSup>
                        <m:sSubSupPr>
                          <m:ctrlPr>
                            <a:rPr lang="en-US" i="1">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𝑝</m:t>
                          </m:r>
                        </m:e>
                        <m:sub>
                          <m:r>
                            <a:rPr lang="en-US" i="1">
                              <a:latin typeface="Cambria Math" panose="02040503050406030204" pitchFamily="18" charset="0"/>
                              <a:ea typeface="Cambria Math" panose="02040503050406030204" pitchFamily="18" charset="0"/>
                            </a:rPr>
                            <m:t>2</m:t>
                          </m:r>
                        </m:sub>
                        <m:sup>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𝑎</m:t>
                              </m:r>
                            </m:e>
                            <m:sub>
                              <m:r>
                                <a:rPr lang="en-US" b="0" i="1" smtClean="0">
                                  <a:latin typeface="Cambria Math" panose="02040503050406030204" pitchFamily="18" charset="0"/>
                                  <a:ea typeface="Cambria Math" panose="02040503050406030204" pitchFamily="18" charset="0"/>
                                </a:rPr>
                                <m:t>12</m:t>
                              </m:r>
                            </m:sub>
                          </m:sSub>
                        </m:sup>
                      </m:sSubSup>
                      <m:r>
                        <a:rPr lang="en-US" i="1">
                          <a:latin typeface="Cambria Math" panose="02040503050406030204" pitchFamily="18" charset="0"/>
                          <a:ea typeface="Cambria Math" panose="02040503050406030204" pitchFamily="18" charset="0"/>
                        </a:rPr>
                        <m:t>…</m:t>
                      </m:r>
                      <m:sSubSup>
                        <m:sSubSupPr>
                          <m:ctrlPr>
                            <a:rPr lang="en-US" i="1">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𝑝</m:t>
                          </m:r>
                        </m:e>
                        <m:sub>
                          <m:r>
                            <a:rPr lang="en-US" i="1">
                              <a:latin typeface="Cambria Math" panose="02040503050406030204" pitchFamily="18" charset="0"/>
                              <a:ea typeface="Cambria Math" panose="02040503050406030204" pitchFamily="18" charset="0"/>
                            </a:rPr>
                            <m:t>𝑘</m:t>
                          </m:r>
                        </m:sub>
                        <m:sup>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𝑎</m:t>
                              </m:r>
                            </m:e>
                            <m:sub>
                              <m: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𝑘</m:t>
                              </m:r>
                            </m:sub>
                          </m:sSub>
                        </m:sup>
                      </m:sSubSup>
                    </m:oMath>
                  </m:oMathPara>
                </a14:m>
                <a:endParaRPr lang="en-US" dirty="0">
                  <a:latin typeface="Baskerville" panose="02020502070401020303" pitchFamily="18" charset="0"/>
                  <a:ea typeface="Baskerville" panose="02020502070401020303" pitchFamily="18" charset="0"/>
                </a:endParaRP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ea typeface="Baskerville" panose="02020502070401020303" pitchFamily="18" charset="0"/>
                        </a:rPr>
                        <m:t>…</m:t>
                      </m:r>
                    </m:oMath>
                  </m:oMathPara>
                </a14:m>
                <a:endParaRPr lang="en-US" i="1" dirty="0">
                  <a:latin typeface="Baskerville" panose="02020502070401020303" pitchFamily="18" charset="0"/>
                  <a:ea typeface="Baskerville" panose="02020502070401020303" pitchFamily="18" charset="0"/>
                </a:endParaRP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ea typeface="Baskerville" panose="02020502070401020303" pitchFamily="18" charset="0"/>
                        </a:rPr>
                        <m:t>𝑄</m:t>
                      </m:r>
                      <m:d>
                        <m:dPr>
                          <m:ctrlPr>
                            <a:rPr lang="en-US" i="1">
                              <a:latin typeface="Cambria Math" panose="02040503050406030204" pitchFamily="18" charset="0"/>
                              <a:ea typeface="Baskerville" panose="02020502070401020303" pitchFamily="18" charset="0"/>
                            </a:rPr>
                          </m:ctrlPr>
                        </m:dPr>
                        <m:e>
                          <m:sSub>
                            <m:sSubPr>
                              <m:ctrlPr>
                                <a:rPr lang="en-US" i="1">
                                  <a:latin typeface="Cambria Math" panose="02040503050406030204" pitchFamily="18" charset="0"/>
                                  <a:ea typeface="Baskerville" panose="02020502070401020303" pitchFamily="18" charset="0"/>
                                </a:rPr>
                              </m:ctrlPr>
                            </m:sSubPr>
                            <m:e>
                              <m:r>
                                <a:rPr lang="en-US" i="1">
                                  <a:latin typeface="Cambria Math" panose="02040503050406030204" pitchFamily="18" charset="0"/>
                                  <a:ea typeface="Baskerville" panose="02020502070401020303" pitchFamily="18" charset="0"/>
                                </a:rPr>
                                <m:t>𝑥</m:t>
                              </m:r>
                            </m:e>
                            <m:sub>
                              <m:r>
                                <a:rPr lang="en-US" i="1">
                                  <a:latin typeface="Cambria Math" panose="02040503050406030204" pitchFamily="18" charset="0"/>
                                  <a:ea typeface="Baskerville" panose="02020502070401020303" pitchFamily="18" charset="0"/>
                                </a:rPr>
                                <m:t>𝑛</m:t>
                              </m:r>
                            </m:sub>
                          </m:sSub>
                        </m:e>
                      </m:d>
                      <m:r>
                        <a:rPr lang="en-US" i="1">
                          <a:latin typeface="Cambria Math" panose="02040503050406030204" pitchFamily="18" charset="0"/>
                          <a:ea typeface="Cambria Math" panose="02040503050406030204" pitchFamily="18" charset="0"/>
                        </a:rPr>
                        <m:t>≡</m:t>
                      </m:r>
                      <m:sSubSup>
                        <m:sSubSupPr>
                          <m:ctrlPr>
                            <a:rPr lang="en-US" i="1">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𝑝</m:t>
                          </m:r>
                        </m:e>
                        <m:sub>
                          <m:r>
                            <a:rPr lang="en-US" i="1">
                              <a:latin typeface="Cambria Math" panose="02040503050406030204" pitchFamily="18" charset="0"/>
                              <a:ea typeface="Cambria Math" panose="02040503050406030204" pitchFamily="18" charset="0"/>
                            </a:rPr>
                            <m:t>0</m:t>
                          </m:r>
                        </m:sub>
                        <m:sup>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𝑎</m:t>
                              </m:r>
                            </m:e>
                            <m:sub>
                              <m:r>
                                <a:rPr lang="en-US" b="0" i="1" smtClean="0">
                                  <a:latin typeface="Cambria Math" panose="02040503050406030204" pitchFamily="18" charset="0"/>
                                  <a:ea typeface="Cambria Math" panose="02040503050406030204" pitchFamily="18" charset="0"/>
                                </a:rPr>
                                <m:t>𝑛</m:t>
                              </m:r>
                              <m:r>
                                <a:rPr lang="en-US" b="0" i="1" smtClean="0">
                                  <a:latin typeface="Cambria Math" panose="02040503050406030204" pitchFamily="18" charset="0"/>
                                  <a:ea typeface="Cambria Math" panose="02040503050406030204" pitchFamily="18" charset="0"/>
                                </a:rPr>
                                <m:t>0</m:t>
                              </m:r>
                            </m:sub>
                          </m:sSub>
                        </m:sup>
                      </m:sSubSup>
                      <m:sSubSup>
                        <m:sSubSupPr>
                          <m:ctrlPr>
                            <a:rPr lang="en-US" i="1">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𝑝</m:t>
                          </m:r>
                        </m:e>
                        <m:sub>
                          <m:r>
                            <a:rPr lang="en-US" i="1">
                              <a:latin typeface="Cambria Math" panose="02040503050406030204" pitchFamily="18" charset="0"/>
                              <a:ea typeface="Cambria Math" panose="02040503050406030204" pitchFamily="18" charset="0"/>
                            </a:rPr>
                            <m:t>1</m:t>
                          </m:r>
                        </m:sub>
                        <m:sup>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𝑎</m:t>
                              </m:r>
                            </m:e>
                            <m:sub>
                              <m:r>
                                <a:rPr lang="en-US" b="0" i="1" smtClean="0">
                                  <a:latin typeface="Cambria Math" panose="02040503050406030204" pitchFamily="18" charset="0"/>
                                  <a:ea typeface="Cambria Math" panose="02040503050406030204" pitchFamily="18" charset="0"/>
                                </a:rPr>
                                <m:t>𝑛</m:t>
                              </m:r>
                              <m:r>
                                <a:rPr lang="en-US" b="0" i="1" smtClean="0">
                                  <a:latin typeface="Cambria Math" panose="02040503050406030204" pitchFamily="18" charset="0"/>
                                  <a:ea typeface="Cambria Math" panose="02040503050406030204" pitchFamily="18" charset="0"/>
                                </a:rPr>
                                <m:t>1</m:t>
                              </m:r>
                            </m:sub>
                          </m:sSub>
                        </m:sup>
                      </m:sSubSup>
                      <m:sSubSup>
                        <m:sSubSupPr>
                          <m:ctrlPr>
                            <a:rPr lang="en-US" i="1">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𝑝</m:t>
                          </m:r>
                        </m:e>
                        <m:sub>
                          <m:r>
                            <a:rPr lang="en-US" i="1">
                              <a:latin typeface="Cambria Math" panose="02040503050406030204" pitchFamily="18" charset="0"/>
                              <a:ea typeface="Cambria Math" panose="02040503050406030204" pitchFamily="18" charset="0"/>
                            </a:rPr>
                            <m:t>2</m:t>
                          </m:r>
                        </m:sub>
                        <m:sup>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𝑎</m:t>
                              </m:r>
                            </m:e>
                            <m:sub>
                              <m:r>
                                <a:rPr lang="en-US" b="0" i="1" smtClean="0">
                                  <a:latin typeface="Cambria Math" panose="02040503050406030204" pitchFamily="18" charset="0"/>
                                  <a:ea typeface="Cambria Math" panose="02040503050406030204" pitchFamily="18" charset="0"/>
                                </a:rPr>
                                <m:t>𝑛</m:t>
                              </m:r>
                              <m:r>
                                <a:rPr lang="en-US" b="0" i="1" smtClean="0">
                                  <a:latin typeface="Cambria Math" panose="02040503050406030204" pitchFamily="18" charset="0"/>
                                  <a:ea typeface="Cambria Math" panose="02040503050406030204" pitchFamily="18" charset="0"/>
                                </a:rPr>
                                <m:t>2</m:t>
                              </m:r>
                            </m:sub>
                          </m:sSub>
                        </m:sup>
                      </m:sSubSup>
                      <m:r>
                        <a:rPr lang="en-US" i="1">
                          <a:latin typeface="Cambria Math" panose="02040503050406030204" pitchFamily="18" charset="0"/>
                          <a:ea typeface="Cambria Math" panose="02040503050406030204" pitchFamily="18" charset="0"/>
                        </a:rPr>
                        <m:t>…</m:t>
                      </m:r>
                      <m:sSubSup>
                        <m:sSubSupPr>
                          <m:ctrlPr>
                            <a:rPr lang="en-US" i="1">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𝑝</m:t>
                          </m:r>
                        </m:e>
                        <m:sub>
                          <m:r>
                            <a:rPr lang="en-US" i="1">
                              <a:latin typeface="Cambria Math" panose="02040503050406030204" pitchFamily="18" charset="0"/>
                              <a:ea typeface="Cambria Math" panose="02040503050406030204" pitchFamily="18" charset="0"/>
                            </a:rPr>
                            <m:t>𝑘</m:t>
                          </m:r>
                        </m:sub>
                        <m:sup>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𝑎</m:t>
                              </m:r>
                            </m:e>
                            <m:sub>
                              <m:r>
                                <a:rPr lang="en-US" b="0" i="1" smtClean="0">
                                  <a:latin typeface="Cambria Math" panose="02040503050406030204" pitchFamily="18" charset="0"/>
                                  <a:ea typeface="Cambria Math" panose="02040503050406030204" pitchFamily="18" charset="0"/>
                                </a:rPr>
                                <m:t>𝑛𝑘</m:t>
                              </m:r>
                            </m:sub>
                          </m:sSub>
                        </m:sup>
                      </m:sSubSup>
                    </m:oMath>
                  </m:oMathPara>
                </a14:m>
                <a:endParaRPr lang="en-US" dirty="0">
                  <a:latin typeface="Baskerville" panose="02020502070401020303" pitchFamily="18" charset="0"/>
                  <a:ea typeface="Baskerville" panose="02020502070401020303" pitchFamily="18" charset="0"/>
                </a:endParaRPr>
              </a:p>
              <a:p>
                <a:pPr marL="0" indent="0">
                  <a:buNone/>
                </a:pPr>
                <a:endParaRPr lang="en-US" i="1" dirty="0">
                  <a:latin typeface="Baskerville" panose="02020502070401020303" pitchFamily="18" charset="0"/>
                  <a:ea typeface="Baskerville" panose="02020502070401020303" pitchFamily="18" charset="0"/>
                </a:endParaRP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𝐴</m:t>
                      </m:r>
                      <m:r>
                        <a:rPr lang="en-US" b="0" i="1" smtClean="0">
                          <a:latin typeface="Cambria Math" panose="02040503050406030204" pitchFamily="18" charset="0"/>
                        </a:rPr>
                        <m:t>=</m:t>
                      </m:r>
                      <m:d>
                        <m:dPr>
                          <m:begChr m:val="["/>
                          <m:endChr m:val="]"/>
                          <m:ctrlPr>
                            <a:rPr lang="en-US" i="1" smtClean="0">
                              <a:latin typeface="Cambria Math" panose="02040503050406030204" pitchFamily="18" charset="0"/>
                            </a:rPr>
                          </m:ctrlPr>
                        </m:dPr>
                        <m:e>
                          <m:eqArr>
                            <m:eqArrPr>
                              <m:ctrlPr>
                                <a:rPr lang="en-US" b="0" i="1" smtClean="0">
                                  <a:latin typeface="Cambria Math" panose="02040503050406030204" pitchFamily="18" charset="0"/>
                                  <a:ea typeface="Cambria Math" panose="02040503050406030204" pitchFamily="18" charset="0"/>
                                </a:rPr>
                              </m:ctrlPr>
                            </m:eqArrPr>
                            <m:e>
                              <m:eqArr>
                                <m:eqArrPr>
                                  <m:ctrlPr>
                                    <a:rPr lang="en-US" b="0" i="1" smtClean="0">
                                      <a:latin typeface="Cambria Math" panose="02040503050406030204" pitchFamily="18" charset="0"/>
                                      <a:ea typeface="Cambria Math" panose="02040503050406030204" pitchFamily="18" charset="0"/>
                                    </a:rPr>
                                  </m:ctrlPr>
                                </m:eqArr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𝑎</m:t>
                                      </m:r>
                                    </m:e>
                                    <m:sub>
                                      <m:r>
                                        <a:rPr lang="en-US" b="0" i="1" smtClean="0">
                                          <a:latin typeface="Cambria Math" panose="02040503050406030204" pitchFamily="18" charset="0"/>
                                          <a:ea typeface="Cambria Math" panose="02040503050406030204" pitchFamily="18" charset="0"/>
                                        </a:rPr>
                                        <m:t>00</m:t>
                                      </m:r>
                                    </m:sub>
                                  </m:sSub>
                                  <m:r>
                                    <a:rPr lang="en-US" b="0" i="1" smtClean="0">
                                      <a:latin typeface="Cambria Math" panose="02040503050406030204" pitchFamily="18" charset="0"/>
                                      <a:ea typeface="Cambria Math" panose="02040503050406030204" pitchFamily="18" charset="0"/>
                                    </a:rPr>
                                    <m:t>   </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𝑎</m:t>
                                      </m:r>
                                    </m:e>
                                    <m:sub>
                                      <m:r>
                                        <a:rPr lang="en-US" b="0" i="1" smtClean="0">
                                          <a:latin typeface="Cambria Math" panose="02040503050406030204" pitchFamily="18" charset="0"/>
                                          <a:ea typeface="Cambria Math" panose="02040503050406030204" pitchFamily="18" charset="0"/>
                                        </a:rPr>
                                        <m:t>01</m:t>
                                      </m:r>
                                    </m:sub>
                                  </m:sSub>
                                  <m:r>
                                    <a:rPr lang="en-US" b="0" i="1" smtClean="0">
                                      <a:latin typeface="Cambria Math" panose="02040503050406030204" pitchFamily="18" charset="0"/>
                                      <a:ea typeface="Cambria Math" panose="02040503050406030204" pitchFamily="18" charset="0"/>
                                    </a:rPr>
                                    <m:t>   </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𝑎</m:t>
                                      </m:r>
                                    </m:e>
                                    <m:sub>
                                      <m:r>
                                        <a:rPr lang="en-US" b="0" i="1" smtClean="0">
                                          <a:latin typeface="Cambria Math" panose="02040503050406030204" pitchFamily="18" charset="0"/>
                                          <a:ea typeface="Cambria Math" panose="02040503050406030204" pitchFamily="18" charset="0"/>
                                        </a:rPr>
                                        <m:t>02</m:t>
                                      </m:r>
                                    </m:sub>
                                  </m:sSub>
                                  <m:r>
                                    <a:rPr lang="en-US" b="0" i="1" smtClean="0">
                                      <a:latin typeface="Cambria Math" panose="02040503050406030204" pitchFamily="18" charset="0"/>
                                      <a:ea typeface="Cambria Math" panose="02040503050406030204" pitchFamily="18" charset="0"/>
                                    </a:rPr>
                                    <m:t>   …   </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𝑎</m:t>
                                      </m:r>
                                    </m:e>
                                    <m:sub>
                                      <m:r>
                                        <a:rPr lang="en-US" b="0" i="1" smtClean="0">
                                          <a:latin typeface="Cambria Math" panose="02040503050406030204" pitchFamily="18" charset="0"/>
                                          <a:ea typeface="Cambria Math" panose="02040503050406030204" pitchFamily="18" charset="0"/>
                                        </a:rPr>
                                        <m:t>0</m:t>
                                      </m:r>
                                      <m:r>
                                        <a:rPr lang="en-US" b="0" i="1" smtClean="0">
                                          <a:latin typeface="Cambria Math" panose="02040503050406030204" pitchFamily="18" charset="0"/>
                                          <a:ea typeface="Cambria Math" panose="02040503050406030204" pitchFamily="18" charset="0"/>
                                        </a:rPr>
                                        <m:t>𝑘</m:t>
                                      </m:r>
                                    </m:sub>
                                  </m:sSub>
                                </m:e>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𝑎</m:t>
                                      </m:r>
                                    </m:e>
                                    <m:sub>
                                      <m:r>
                                        <a:rPr lang="en-US" b="0" i="1" smtClean="0">
                                          <a:latin typeface="Cambria Math" panose="02040503050406030204" pitchFamily="18" charset="0"/>
                                          <a:ea typeface="Cambria Math" panose="02040503050406030204" pitchFamily="18" charset="0"/>
                                        </a:rPr>
                                        <m:t>1</m:t>
                                      </m:r>
                                      <m:r>
                                        <a:rPr lang="en-US" i="1">
                                          <a:latin typeface="Cambria Math" panose="02040503050406030204" pitchFamily="18" charset="0"/>
                                          <a:ea typeface="Cambria Math" panose="02040503050406030204" pitchFamily="18" charset="0"/>
                                        </a:rPr>
                                        <m:t>0</m:t>
                                      </m:r>
                                    </m:sub>
                                  </m:sSub>
                                  <m:r>
                                    <a:rPr lang="en-US" i="1">
                                      <a:latin typeface="Cambria Math" panose="02040503050406030204" pitchFamily="18" charset="0"/>
                                      <a:ea typeface="Cambria Math" panose="02040503050406030204" pitchFamily="18" charset="0"/>
                                    </a:rPr>
                                    <m:t>   </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𝑎</m:t>
                                      </m:r>
                                    </m:e>
                                    <m:sub>
                                      <m:r>
                                        <a:rPr lang="en-US" b="0" i="1" smtClean="0">
                                          <a:latin typeface="Cambria Math" panose="02040503050406030204" pitchFamily="18" charset="0"/>
                                          <a:ea typeface="Cambria Math" panose="02040503050406030204" pitchFamily="18" charset="0"/>
                                        </a:rPr>
                                        <m:t>1</m:t>
                                      </m:r>
                                      <m:r>
                                        <a:rPr lang="en-US" i="1">
                                          <a:latin typeface="Cambria Math" panose="02040503050406030204" pitchFamily="18" charset="0"/>
                                          <a:ea typeface="Cambria Math" panose="02040503050406030204" pitchFamily="18" charset="0"/>
                                        </a:rPr>
                                        <m:t>1</m:t>
                                      </m:r>
                                    </m:sub>
                                  </m:sSub>
                                  <m:r>
                                    <a:rPr lang="en-US" i="1">
                                      <a:latin typeface="Cambria Math" panose="02040503050406030204" pitchFamily="18" charset="0"/>
                                      <a:ea typeface="Cambria Math" panose="02040503050406030204" pitchFamily="18" charset="0"/>
                                    </a:rPr>
                                    <m:t>   </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𝑎</m:t>
                                      </m:r>
                                    </m:e>
                                    <m:sub>
                                      <m:r>
                                        <a:rPr lang="en-US" b="0" i="1" smtClean="0">
                                          <a:latin typeface="Cambria Math" panose="02040503050406030204" pitchFamily="18" charset="0"/>
                                          <a:ea typeface="Cambria Math" panose="02040503050406030204" pitchFamily="18" charset="0"/>
                                        </a:rPr>
                                        <m:t>1</m:t>
                                      </m:r>
                                      <m:r>
                                        <a:rPr lang="en-US" i="1">
                                          <a:latin typeface="Cambria Math" panose="02040503050406030204" pitchFamily="18" charset="0"/>
                                          <a:ea typeface="Cambria Math" panose="02040503050406030204" pitchFamily="18" charset="0"/>
                                        </a:rPr>
                                        <m:t>2</m:t>
                                      </m:r>
                                    </m:sub>
                                  </m:sSub>
                                  <m:r>
                                    <a:rPr lang="en-US" i="1">
                                      <a:latin typeface="Cambria Math" panose="02040503050406030204" pitchFamily="18" charset="0"/>
                                      <a:ea typeface="Cambria Math" panose="02040503050406030204" pitchFamily="18" charset="0"/>
                                    </a:rPr>
                                    <m:t>   …   </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𝑎</m:t>
                                      </m:r>
                                    </m:e>
                                    <m:sub>
                                      <m:r>
                                        <a:rPr lang="en-US" b="0" i="1" smtClean="0">
                                          <a:latin typeface="Cambria Math" panose="02040503050406030204" pitchFamily="18" charset="0"/>
                                          <a:ea typeface="Cambria Math" panose="02040503050406030204" pitchFamily="18" charset="0"/>
                                        </a:rPr>
                                        <m:t>1</m:t>
                                      </m:r>
                                      <m:r>
                                        <a:rPr lang="en-US" i="1">
                                          <a:latin typeface="Cambria Math" panose="02040503050406030204" pitchFamily="18" charset="0"/>
                                          <a:ea typeface="Cambria Math" panose="02040503050406030204" pitchFamily="18" charset="0"/>
                                        </a:rPr>
                                        <m:t>𝑘</m:t>
                                      </m:r>
                                    </m:sub>
                                  </m:sSub>
                                </m:e>
                              </m:eqArr>
                            </m:e>
                            <m:e>
                              <m:r>
                                <a:rPr lang="en-US" i="1" smtClean="0">
                                  <a:latin typeface="Cambria Math" panose="02040503050406030204" pitchFamily="18" charset="0"/>
                                  <a:ea typeface="Cambria Math" panose="02040503050406030204" pitchFamily="18" charset="0"/>
                                </a:rPr>
                                <m:t>…</m:t>
                              </m:r>
                            </m:e>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𝑎</m:t>
                                  </m:r>
                                </m:e>
                                <m:sub>
                                  <m:r>
                                    <a:rPr lang="en-US" b="0" i="1" smtClean="0">
                                      <a:latin typeface="Cambria Math" panose="02040503050406030204" pitchFamily="18" charset="0"/>
                                      <a:ea typeface="Cambria Math" panose="02040503050406030204" pitchFamily="18" charset="0"/>
                                    </a:rPr>
                                    <m:t>𝑛</m:t>
                                  </m:r>
                                  <m:r>
                                    <a:rPr lang="en-US" i="1">
                                      <a:latin typeface="Cambria Math" panose="02040503050406030204" pitchFamily="18" charset="0"/>
                                      <a:ea typeface="Cambria Math" panose="02040503050406030204" pitchFamily="18" charset="0"/>
                                    </a:rPr>
                                    <m:t>0</m:t>
                                  </m:r>
                                </m:sub>
                              </m:sSub>
                              <m:r>
                                <a:rPr lang="en-US" i="1">
                                  <a:latin typeface="Cambria Math" panose="02040503050406030204" pitchFamily="18" charset="0"/>
                                  <a:ea typeface="Cambria Math" panose="02040503050406030204" pitchFamily="18" charset="0"/>
                                </a:rPr>
                                <m:t>   </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𝑎</m:t>
                                  </m:r>
                                </m:e>
                                <m:sub>
                                  <m:r>
                                    <a:rPr lang="en-US" b="0" i="1" smtClean="0">
                                      <a:latin typeface="Cambria Math" panose="02040503050406030204" pitchFamily="18" charset="0"/>
                                      <a:ea typeface="Cambria Math" panose="02040503050406030204" pitchFamily="18" charset="0"/>
                                    </a:rPr>
                                    <m:t>𝑛</m:t>
                                  </m:r>
                                  <m:r>
                                    <a:rPr lang="en-US" i="1">
                                      <a:latin typeface="Cambria Math" panose="02040503050406030204" pitchFamily="18" charset="0"/>
                                      <a:ea typeface="Cambria Math" panose="02040503050406030204" pitchFamily="18" charset="0"/>
                                    </a:rPr>
                                    <m:t>1</m:t>
                                  </m:r>
                                </m:sub>
                              </m:sSub>
                              <m:r>
                                <a:rPr lang="en-US" i="1">
                                  <a:latin typeface="Cambria Math" panose="02040503050406030204" pitchFamily="18" charset="0"/>
                                  <a:ea typeface="Cambria Math" panose="02040503050406030204" pitchFamily="18" charset="0"/>
                                </a:rPr>
                                <m:t>   </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𝑎</m:t>
                                  </m:r>
                                </m:e>
                                <m:sub>
                                  <m:r>
                                    <a:rPr lang="en-US" b="0" i="1" smtClean="0">
                                      <a:latin typeface="Cambria Math" panose="02040503050406030204" pitchFamily="18" charset="0"/>
                                      <a:ea typeface="Cambria Math" panose="02040503050406030204" pitchFamily="18" charset="0"/>
                                    </a:rPr>
                                    <m:t>𝑛</m:t>
                                  </m:r>
                                  <m:r>
                                    <a:rPr lang="en-US" i="1">
                                      <a:latin typeface="Cambria Math" panose="02040503050406030204" pitchFamily="18" charset="0"/>
                                      <a:ea typeface="Cambria Math" panose="02040503050406030204" pitchFamily="18" charset="0"/>
                                    </a:rPr>
                                    <m:t>2</m:t>
                                  </m:r>
                                </m:sub>
                              </m:sSub>
                              <m:r>
                                <a:rPr lang="en-US" i="1">
                                  <a:latin typeface="Cambria Math" panose="02040503050406030204" pitchFamily="18" charset="0"/>
                                  <a:ea typeface="Cambria Math" panose="02040503050406030204" pitchFamily="18" charset="0"/>
                                </a:rPr>
                                <m:t>   …   </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𝑎</m:t>
                                  </m:r>
                                </m:e>
                                <m:sub>
                                  <m:r>
                                    <a:rPr lang="en-US" b="0" i="1" smtClean="0">
                                      <a:latin typeface="Cambria Math" panose="02040503050406030204" pitchFamily="18" charset="0"/>
                                      <a:ea typeface="Cambria Math" panose="02040503050406030204" pitchFamily="18" charset="0"/>
                                    </a:rPr>
                                    <m:t>𝑛</m:t>
                                  </m:r>
                                  <m:r>
                                    <a:rPr lang="en-US" i="1">
                                      <a:latin typeface="Cambria Math" panose="02040503050406030204" pitchFamily="18" charset="0"/>
                                      <a:ea typeface="Cambria Math" panose="02040503050406030204" pitchFamily="18" charset="0"/>
                                    </a:rPr>
                                    <m:t>𝑘</m:t>
                                  </m:r>
                                </m:sub>
                              </m:sSub>
                            </m:e>
                          </m:eqArr>
                        </m:e>
                      </m:d>
                    </m:oMath>
                  </m:oMathPara>
                </a14:m>
                <a:endParaRPr lang="en-US" dirty="0">
                  <a:latin typeface="Baskerville" panose="02020502070401020303" pitchFamily="18" charset="0"/>
                  <a:ea typeface="Baskerville" panose="02020502070401020303" pitchFamily="18" charset="0"/>
                </a:endParaRPr>
              </a:p>
              <a:p>
                <a:pPr marL="0" indent="0">
                  <a:buNone/>
                </a:pPr>
                <a:endParaRPr lang="en-US" dirty="0">
                  <a:latin typeface="Baskerville" panose="02020502070401020303" pitchFamily="18" charset="0"/>
                  <a:ea typeface="Baskerville" panose="02020502070401020303" pitchFamily="18" charset="0"/>
                </a:endParaRPr>
              </a:p>
              <a:p>
                <a:pPr marL="0" indent="0">
                  <a:buNone/>
                </a:pPr>
                <a:r>
                  <a:rPr lang="en-US" dirty="0">
                    <a:latin typeface="Baskerville" panose="02020502070401020303" pitchFamily="18" charset="0"/>
                    <a:ea typeface="Baskerville" panose="02020502070401020303" pitchFamily="18" charset="0"/>
                  </a:rPr>
                  <a:t>We want to select some of </a:t>
                </a:r>
                <a14:m>
                  <m:oMath xmlns:m="http://schemas.openxmlformats.org/officeDocument/2006/math">
                    <m:r>
                      <a:rPr lang="en-US" i="1">
                        <a:latin typeface="Cambria Math" panose="02040503050406030204" pitchFamily="18" charset="0"/>
                        <a:ea typeface="Baskerville" panose="02020502070401020303" pitchFamily="18" charset="0"/>
                      </a:rPr>
                      <m:t>𝑄</m:t>
                    </m:r>
                    <m:d>
                      <m:dPr>
                        <m:ctrlPr>
                          <a:rPr lang="en-US" i="1">
                            <a:latin typeface="Cambria Math" panose="02040503050406030204" pitchFamily="18" charset="0"/>
                            <a:ea typeface="Baskerville" panose="02020502070401020303" pitchFamily="18" charset="0"/>
                          </a:rPr>
                        </m:ctrlPr>
                      </m:dPr>
                      <m:e>
                        <m:sSub>
                          <m:sSubPr>
                            <m:ctrlPr>
                              <a:rPr lang="en-US" i="1">
                                <a:latin typeface="Cambria Math" panose="02040503050406030204" pitchFamily="18" charset="0"/>
                                <a:ea typeface="Baskerville" panose="02020502070401020303" pitchFamily="18" charset="0"/>
                              </a:rPr>
                            </m:ctrlPr>
                          </m:sSubPr>
                          <m:e>
                            <m:r>
                              <a:rPr lang="en-US" i="1">
                                <a:latin typeface="Cambria Math" panose="02040503050406030204" pitchFamily="18" charset="0"/>
                                <a:ea typeface="Baskerville" panose="02020502070401020303" pitchFamily="18" charset="0"/>
                              </a:rPr>
                              <m:t>𝑥</m:t>
                            </m:r>
                          </m:e>
                          <m:sub>
                            <m:r>
                              <a:rPr lang="en-US" i="1">
                                <a:latin typeface="Cambria Math" panose="02040503050406030204" pitchFamily="18" charset="0"/>
                                <a:ea typeface="Baskerville" panose="02020502070401020303" pitchFamily="18" charset="0"/>
                              </a:rPr>
                              <m:t>𝑖</m:t>
                            </m:r>
                          </m:sub>
                        </m:sSub>
                      </m:e>
                    </m:d>
                  </m:oMath>
                </a14:m>
                <a:r>
                  <a:rPr lang="en-US" dirty="0">
                    <a:latin typeface="Baskerville" panose="02020502070401020303" pitchFamily="18" charset="0"/>
                    <a:ea typeface="Baskerville" panose="02020502070401020303" pitchFamily="18" charset="0"/>
                  </a:rPr>
                  <a:t> such that the product of them is a perfect square, i.e., the prime factorization of the product will have even powers on all the prime factors.</a:t>
                </a:r>
              </a:p>
              <a:p>
                <a:pPr marL="0" indent="0">
                  <a:buNone/>
                </a:pPr>
                <a:endParaRPr lang="en-US" dirty="0">
                  <a:latin typeface="Baskerville" panose="02020502070401020303" pitchFamily="18" charset="0"/>
                  <a:ea typeface="Baskerville" panose="02020502070401020303" pitchFamily="18" charset="0"/>
                </a:endParaRPr>
              </a:p>
            </p:txBody>
          </p:sp>
        </mc:Choice>
        <mc:Fallback xmlns="">
          <p:sp>
            <p:nvSpPr>
              <p:cNvPr id="3" name="Content Placeholder 2">
                <a:extLst>
                  <a:ext uri="{FF2B5EF4-FFF2-40B4-BE49-F238E27FC236}">
                    <a16:creationId xmlns:a16="http://schemas.microsoft.com/office/drawing/2014/main" id="{DE74FB68-934C-A94B-BFAC-741E8CC20075}"/>
                  </a:ext>
                </a:extLst>
              </p:cNvPr>
              <p:cNvSpPr>
                <a:spLocks noGrp="1" noRot="1" noChangeAspect="1" noMove="1" noResize="1" noEditPoints="1" noAdjustHandles="1" noChangeArrowheads="1" noChangeShapeType="1" noTextEdit="1"/>
              </p:cNvSpPr>
              <p:nvPr>
                <p:ph idx="1"/>
              </p:nvPr>
            </p:nvSpPr>
            <p:spPr>
              <a:xfrm>
                <a:off x="838200" y="1825624"/>
                <a:ext cx="10515600" cy="4771945"/>
              </a:xfrm>
              <a:blipFill>
                <a:blip r:embed="rId3"/>
                <a:stretch>
                  <a:fillRect l="-965"/>
                </a:stretch>
              </a:blipFill>
            </p:spPr>
            <p:txBody>
              <a:bodyPr/>
              <a:lstStyle/>
              <a:p>
                <a:r>
                  <a:rPr lang="en-US">
                    <a:noFill/>
                  </a:rPr>
                  <a:t> </a:t>
                </a:r>
              </a:p>
            </p:txBody>
          </p:sp>
        </mc:Fallback>
      </mc:AlternateContent>
    </p:spTree>
    <p:extLst>
      <p:ext uri="{BB962C8B-B14F-4D97-AF65-F5344CB8AC3E}">
        <p14:creationId xmlns:p14="http://schemas.microsoft.com/office/powerpoint/2010/main" val="3771027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70AB8-4295-4642-8F66-E4650E693E91}"/>
              </a:ext>
            </a:extLst>
          </p:cNvPr>
          <p:cNvSpPr>
            <a:spLocks noGrp="1"/>
          </p:cNvSpPr>
          <p:nvPr>
            <p:ph type="title"/>
          </p:nvPr>
        </p:nvSpPr>
        <p:spPr/>
        <p:txBody>
          <a:bodyPr/>
          <a:lstStyle/>
          <a:p>
            <a:r>
              <a:rPr lang="en-US" dirty="0">
                <a:latin typeface="Baskerville" panose="02020502070401020303" pitchFamily="18" charset="0"/>
                <a:ea typeface="Baskerville" panose="02020502070401020303" pitchFamily="18" charset="0"/>
              </a:rPr>
              <a:t>How do we use matrix?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5EC0A70-3240-E64F-8942-FD5573068CFB}"/>
                  </a:ext>
                </a:extLst>
              </p:cNvPr>
              <p:cNvSpPr>
                <a:spLocks noGrp="1"/>
              </p:cNvSpPr>
              <p:nvPr>
                <p:ph idx="1"/>
              </p:nvPr>
            </p:nvSpPr>
            <p:spPr>
              <a:xfrm>
                <a:off x="838200" y="1825625"/>
                <a:ext cx="10515600" cy="4933990"/>
              </a:xfrm>
            </p:spPr>
            <p:txBody>
              <a:bodyPr>
                <a:normAutofit/>
              </a:bodyPr>
              <a:lstStyle/>
              <a:p>
                <a:pPr marL="0" indent="0">
                  <a:buNone/>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ea typeface="Cambria Math" panose="02040503050406030204" pitchFamily="18" charset="0"/>
                            </a:rPr>
                          </m:ctrlPr>
                        </m:sSupPr>
                        <m:e>
                          <m:d>
                            <m:dPr>
                              <m:begChr m:val="["/>
                              <m:endChr m:val="]"/>
                              <m:ctrlPr>
                                <a:rPr lang="en-US" i="1" smtClean="0">
                                  <a:latin typeface="Cambria Math" panose="02040503050406030204" pitchFamily="18" charset="0"/>
                                  <a:ea typeface="Cambria Math" panose="02040503050406030204" pitchFamily="18" charset="0"/>
                                </a:rPr>
                              </m:ctrlPr>
                            </m:dPr>
                            <m:e>
                              <m:eqArr>
                                <m:eqArrPr>
                                  <m:ctrlPr>
                                    <a:rPr lang="en-US" i="1">
                                      <a:latin typeface="Cambria Math" panose="02040503050406030204" pitchFamily="18" charset="0"/>
                                      <a:ea typeface="Cambria Math" panose="02040503050406030204" pitchFamily="18" charset="0"/>
                                    </a:rPr>
                                  </m:ctrlPr>
                                </m:eqArr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𝑠</m:t>
                                      </m:r>
                                    </m:e>
                                    <m:sub>
                                      <m:r>
                                        <a:rPr lang="en-US" i="1">
                                          <a:latin typeface="Cambria Math" panose="02040503050406030204" pitchFamily="18" charset="0"/>
                                          <a:ea typeface="Cambria Math" panose="02040503050406030204" pitchFamily="18" charset="0"/>
                                        </a:rPr>
                                        <m:t>0</m:t>
                                      </m:r>
                                    </m:sub>
                                  </m:sSub>
                                </m:e>
                                <m:e>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1</m:t>
                                      </m:r>
                                    </m:sub>
                                  </m:sSub>
                                </m:e>
                                <m:e>
                                  <m:r>
                                    <a:rPr lang="en-US" i="1">
                                      <a:latin typeface="Cambria Math" panose="02040503050406030204" pitchFamily="18" charset="0"/>
                                    </a:rPr>
                                    <m:t>…</m:t>
                                  </m:r>
                                </m:e>
                                <m:e>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𝑛</m:t>
                                      </m:r>
                                    </m:sub>
                                  </m:sSub>
                                </m:e>
                              </m:eqArr>
                            </m:e>
                          </m:d>
                        </m:e>
                        <m:sup>
                          <m:r>
                            <a:rPr lang="en-US" b="0" i="1" smtClean="0">
                              <a:latin typeface="Cambria Math" panose="02040503050406030204" pitchFamily="18" charset="0"/>
                            </a:rPr>
                            <m:t>𝑇</m:t>
                          </m:r>
                        </m:sup>
                      </m:sSup>
                      <m:r>
                        <a:rPr lang="en-US" i="1">
                          <a:latin typeface="Cambria Math" panose="02040503050406030204" pitchFamily="18" charset="0"/>
                        </a:rPr>
                        <m:t> </m:t>
                      </m:r>
                      <m:d>
                        <m:dPr>
                          <m:begChr m:val="["/>
                          <m:endChr m:val="]"/>
                          <m:ctrlPr>
                            <a:rPr lang="en-US" i="1" smtClean="0">
                              <a:latin typeface="Cambria Math" panose="02040503050406030204" pitchFamily="18" charset="0"/>
                            </a:rPr>
                          </m:ctrlPr>
                        </m:dPr>
                        <m:e>
                          <m:eqArr>
                            <m:eqArrPr>
                              <m:ctrlPr>
                                <a:rPr lang="en-US" i="1">
                                  <a:latin typeface="Cambria Math" panose="02040503050406030204" pitchFamily="18" charset="0"/>
                                  <a:ea typeface="Cambria Math" panose="02040503050406030204" pitchFamily="18" charset="0"/>
                                </a:rPr>
                              </m:ctrlPr>
                            </m:eqArrPr>
                            <m:e>
                              <m:eqArr>
                                <m:eqArrPr>
                                  <m:ctrlPr>
                                    <a:rPr lang="en-US" i="1">
                                      <a:latin typeface="Cambria Math" panose="02040503050406030204" pitchFamily="18" charset="0"/>
                                      <a:ea typeface="Cambria Math" panose="02040503050406030204" pitchFamily="18" charset="0"/>
                                    </a:rPr>
                                  </m:ctrlPr>
                                </m:eqArr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𝑎</m:t>
                                      </m:r>
                                    </m:e>
                                    <m:sub>
                                      <m:r>
                                        <a:rPr lang="en-US" i="1">
                                          <a:latin typeface="Cambria Math" panose="02040503050406030204" pitchFamily="18" charset="0"/>
                                          <a:ea typeface="Cambria Math" panose="02040503050406030204" pitchFamily="18" charset="0"/>
                                        </a:rPr>
                                        <m:t>00</m:t>
                                      </m:r>
                                    </m:sub>
                                  </m:sSub>
                                  <m:r>
                                    <a:rPr lang="en-US" i="1">
                                      <a:latin typeface="Cambria Math" panose="02040503050406030204" pitchFamily="18" charset="0"/>
                                      <a:ea typeface="Cambria Math" panose="02040503050406030204" pitchFamily="18" charset="0"/>
                                    </a:rPr>
                                    <m:t>   </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𝑎</m:t>
                                      </m:r>
                                    </m:e>
                                    <m:sub>
                                      <m:r>
                                        <a:rPr lang="en-US" i="1">
                                          <a:latin typeface="Cambria Math" panose="02040503050406030204" pitchFamily="18" charset="0"/>
                                          <a:ea typeface="Cambria Math" panose="02040503050406030204" pitchFamily="18" charset="0"/>
                                        </a:rPr>
                                        <m:t>01</m:t>
                                      </m:r>
                                    </m:sub>
                                  </m:sSub>
                                  <m:r>
                                    <a:rPr lang="en-US" i="1">
                                      <a:latin typeface="Cambria Math" panose="02040503050406030204" pitchFamily="18" charset="0"/>
                                      <a:ea typeface="Cambria Math" panose="02040503050406030204" pitchFamily="18" charset="0"/>
                                    </a:rPr>
                                    <m:t>   </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𝑎</m:t>
                                      </m:r>
                                    </m:e>
                                    <m:sub>
                                      <m:r>
                                        <a:rPr lang="en-US" i="1">
                                          <a:latin typeface="Cambria Math" panose="02040503050406030204" pitchFamily="18" charset="0"/>
                                          <a:ea typeface="Cambria Math" panose="02040503050406030204" pitchFamily="18" charset="0"/>
                                        </a:rPr>
                                        <m:t>02</m:t>
                                      </m:r>
                                    </m:sub>
                                  </m:sSub>
                                  <m:r>
                                    <a:rPr lang="en-US" i="1">
                                      <a:latin typeface="Cambria Math" panose="02040503050406030204" pitchFamily="18" charset="0"/>
                                      <a:ea typeface="Cambria Math" panose="02040503050406030204" pitchFamily="18" charset="0"/>
                                    </a:rPr>
                                    <m:t>   …   </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𝑎</m:t>
                                      </m:r>
                                    </m:e>
                                    <m:sub>
                                      <m:r>
                                        <a:rPr lang="en-US" i="1">
                                          <a:latin typeface="Cambria Math" panose="02040503050406030204" pitchFamily="18" charset="0"/>
                                          <a:ea typeface="Cambria Math" panose="02040503050406030204" pitchFamily="18" charset="0"/>
                                        </a:rPr>
                                        <m:t>0</m:t>
                                      </m:r>
                                      <m:r>
                                        <a:rPr lang="en-US" i="1">
                                          <a:latin typeface="Cambria Math" panose="02040503050406030204" pitchFamily="18" charset="0"/>
                                          <a:ea typeface="Cambria Math" panose="02040503050406030204" pitchFamily="18" charset="0"/>
                                        </a:rPr>
                                        <m:t>𝑘</m:t>
                                      </m:r>
                                    </m:sub>
                                  </m:sSub>
                                </m:e>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𝑎</m:t>
                                      </m:r>
                                    </m:e>
                                    <m:sub>
                                      <m:r>
                                        <a:rPr lang="en-US" i="1">
                                          <a:latin typeface="Cambria Math" panose="02040503050406030204" pitchFamily="18" charset="0"/>
                                          <a:ea typeface="Cambria Math" panose="02040503050406030204" pitchFamily="18" charset="0"/>
                                        </a:rPr>
                                        <m:t>10</m:t>
                                      </m:r>
                                    </m:sub>
                                  </m:sSub>
                                  <m:r>
                                    <a:rPr lang="en-US" i="1">
                                      <a:latin typeface="Cambria Math" panose="02040503050406030204" pitchFamily="18" charset="0"/>
                                      <a:ea typeface="Cambria Math" panose="02040503050406030204" pitchFamily="18" charset="0"/>
                                    </a:rPr>
                                    <m:t>   </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𝑎</m:t>
                                      </m:r>
                                    </m:e>
                                    <m:sub>
                                      <m:r>
                                        <a:rPr lang="en-US" i="1">
                                          <a:latin typeface="Cambria Math" panose="02040503050406030204" pitchFamily="18" charset="0"/>
                                          <a:ea typeface="Cambria Math" panose="02040503050406030204" pitchFamily="18" charset="0"/>
                                        </a:rPr>
                                        <m:t>11</m:t>
                                      </m:r>
                                    </m:sub>
                                  </m:sSub>
                                  <m:r>
                                    <a:rPr lang="en-US" i="1">
                                      <a:latin typeface="Cambria Math" panose="02040503050406030204" pitchFamily="18" charset="0"/>
                                      <a:ea typeface="Cambria Math" panose="02040503050406030204" pitchFamily="18" charset="0"/>
                                    </a:rPr>
                                    <m:t>   </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𝑎</m:t>
                                      </m:r>
                                    </m:e>
                                    <m:sub>
                                      <m:r>
                                        <a:rPr lang="en-US" i="1">
                                          <a:latin typeface="Cambria Math" panose="02040503050406030204" pitchFamily="18" charset="0"/>
                                          <a:ea typeface="Cambria Math" panose="02040503050406030204" pitchFamily="18" charset="0"/>
                                        </a:rPr>
                                        <m:t>12</m:t>
                                      </m:r>
                                    </m:sub>
                                  </m:sSub>
                                  <m:r>
                                    <a:rPr lang="en-US" i="1">
                                      <a:latin typeface="Cambria Math" panose="02040503050406030204" pitchFamily="18" charset="0"/>
                                      <a:ea typeface="Cambria Math" panose="02040503050406030204" pitchFamily="18" charset="0"/>
                                    </a:rPr>
                                    <m:t>   …   </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𝑎</m:t>
                                      </m:r>
                                    </m:e>
                                    <m:sub>
                                      <m:r>
                                        <a:rPr lang="en-US" i="1">
                                          <a:latin typeface="Cambria Math" panose="02040503050406030204" pitchFamily="18" charset="0"/>
                                          <a:ea typeface="Cambria Math" panose="02040503050406030204" pitchFamily="18" charset="0"/>
                                        </a:rPr>
                                        <m:t>1</m:t>
                                      </m:r>
                                      <m:r>
                                        <a:rPr lang="en-US" i="1">
                                          <a:latin typeface="Cambria Math" panose="02040503050406030204" pitchFamily="18" charset="0"/>
                                          <a:ea typeface="Cambria Math" panose="02040503050406030204" pitchFamily="18" charset="0"/>
                                        </a:rPr>
                                        <m:t>𝑘</m:t>
                                      </m:r>
                                    </m:sub>
                                  </m:sSub>
                                </m:e>
                              </m:eqArr>
                            </m:e>
                            <m:e>
                              <m:r>
                                <a:rPr lang="en-US" i="1">
                                  <a:latin typeface="Cambria Math" panose="02040503050406030204" pitchFamily="18" charset="0"/>
                                  <a:ea typeface="Cambria Math" panose="02040503050406030204" pitchFamily="18" charset="0"/>
                                </a:rPr>
                                <m:t>…</m:t>
                              </m:r>
                            </m:e>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𝑎</m:t>
                                  </m:r>
                                </m:e>
                                <m:sub>
                                  <m:r>
                                    <a:rPr lang="en-US" i="1">
                                      <a:latin typeface="Cambria Math" panose="02040503050406030204" pitchFamily="18" charset="0"/>
                                      <a:ea typeface="Cambria Math" panose="02040503050406030204" pitchFamily="18" charset="0"/>
                                    </a:rPr>
                                    <m:t>𝑛</m:t>
                                  </m:r>
                                  <m:r>
                                    <a:rPr lang="en-US" i="1">
                                      <a:latin typeface="Cambria Math" panose="02040503050406030204" pitchFamily="18" charset="0"/>
                                      <a:ea typeface="Cambria Math" panose="02040503050406030204" pitchFamily="18" charset="0"/>
                                    </a:rPr>
                                    <m:t>0</m:t>
                                  </m:r>
                                </m:sub>
                              </m:sSub>
                              <m:r>
                                <a:rPr lang="en-US" i="1">
                                  <a:latin typeface="Cambria Math" panose="02040503050406030204" pitchFamily="18" charset="0"/>
                                  <a:ea typeface="Cambria Math" panose="02040503050406030204" pitchFamily="18" charset="0"/>
                                </a:rPr>
                                <m:t>   </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𝑎</m:t>
                                  </m:r>
                                </m:e>
                                <m:sub>
                                  <m:r>
                                    <a:rPr lang="en-US" i="1">
                                      <a:latin typeface="Cambria Math" panose="02040503050406030204" pitchFamily="18" charset="0"/>
                                      <a:ea typeface="Cambria Math" panose="02040503050406030204" pitchFamily="18" charset="0"/>
                                    </a:rPr>
                                    <m:t>𝑛</m:t>
                                  </m:r>
                                  <m:r>
                                    <a:rPr lang="en-US" i="1">
                                      <a:latin typeface="Cambria Math" panose="02040503050406030204" pitchFamily="18" charset="0"/>
                                      <a:ea typeface="Cambria Math" panose="02040503050406030204" pitchFamily="18" charset="0"/>
                                    </a:rPr>
                                    <m:t>1</m:t>
                                  </m:r>
                                </m:sub>
                              </m:sSub>
                              <m:r>
                                <a:rPr lang="en-US" i="1">
                                  <a:latin typeface="Cambria Math" panose="02040503050406030204" pitchFamily="18" charset="0"/>
                                  <a:ea typeface="Cambria Math" panose="02040503050406030204" pitchFamily="18" charset="0"/>
                                </a:rPr>
                                <m:t>   </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𝑎</m:t>
                                  </m:r>
                                </m:e>
                                <m:sub>
                                  <m:r>
                                    <a:rPr lang="en-US" i="1">
                                      <a:latin typeface="Cambria Math" panose="02040503050406030204" pitchFamily="18" charset="0"/>
                                      <a:ea typeface="Cambria Math" panose="02040503050406030204" pitchFamily="18" charset="0"/>
                                    </a:rPr>
                                    <m:t>𝑛</m:t>
                                  </m:r>
                                  <m:r>
                                    <a:rPr lang="en-US" i="1">
                                      <a:latin typeface="Cambria Math" panose="02040503050406030204" pitchFamily="18" charset="0"/>
                                      <a:ea typeface="Cambria Math" panose="02040503050406030204" pitchFamily="18" charset="0"/>
                                    </a:rPr>
                                    <m:t>2</m:t>
                                  </m:r>
                                </m:sub>
                              </m:sSub>
                              <m:r>
                                <a:rPr lang="en-US" i="1">
                                  <a:latin typeface="Cambria Math" panose="02040503050406030204" pitchFamily="18" charset="0"/>
                                  <a:ea typeface="Cambria Math" panose="02040503050406030204" pitchFamily="18" charset="0"/>
                                </a:rPr>
                                <m:t>   …   </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𝑎</m:t>
                                  </m:r>
                                </m:e>
                                <m:sub>
                                  <m:r>
                                    <a:rPr lang="en-US" i="1">
                                      <a:latin typeface="Cambria Math" panose="02040503050406030204" pitchFamily="18" charset="0"/>
                                      <a:ea typeface="Cambria Math" panose="02040503050406030204" pitchFamily="18" charset="0"/>
                                    </a:rPr>
                                    <m:t>𝑛𝑘</m:t>
                                  </m:r>
                                </m:sub>
                              </m:sSub>
                            </m:e>
                          </m:eqArr>
                        </m:e>
                      </m:d>
                      <m:r>
                        <a:rPr lang="en-US" b="0" i="1" smtClean="0">
                          <a:latin typeface="Cambria Math" panose="02040503050406030204" pitchFamily="18" charset="0"/>
                        </a:rPr>
                        <m:t>=</m:t>
                      </m:r>
                      <m:d>
                        <m:dPr>
                          <m:begChr m:val="["/>
                          <m:endChr m:val="]"/>
                          <m:ctrlPr>
                            <a:rPr lang="en-US" i="1">
                              <a:latin typeface="Cambria Math" panose="02040503050406030204" pitchFamily="18" charset="0"/>
                              <a:ea typeface="Cambria Math" panose="02040503050406030204" pitchFamily="18" charset="0"/>
                            </a:rPr>
                          </m:ctrlPr>
                        </m:dPr>
                        <m:e>
                          <m:sSub>
                            <m:sSubPr>
                              <m:ctrlPr>
                                <a:rPr lang="en-US" b="0" i="1" smtClean="0">
                                  <a:latin typeface="Cambria Math" panose="02040503050406030204" pitchFamily="18" charset="0"/>
                                  <a:ea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𝑟</m:t>
                              </m:r>
                            </m:e>
                            <m:sub>
                              <m:r>
                                <a:rPr lang="en-US" b="0" i="1" smtClean="0">
                                  <a:latin typeface="Cambria Math" panose="02040503050406030204" pitchFamily="18" charset="0"/>
                                  <a:ea typeface="Cambria Math" panose="02040503050406030204" pitchFamily="18" charset="0"/>
                                </a:rPr>
                                <m:t>0</m:t>
                              </m:r>
                            </m:sub>
                          </m:sSub>
                          <m:r>
                            <a:rPr lang="en-US" b="0" i="1" smtClean="0">
                              <a:latin typeface="Cambria Math" panose="02040503050406030204" pitchFamily="18" charset="0"/>
                              <a:ea typeface="Cambria Math" panose="02040503050406030204" pitchFamily="18" charset="0"/>
                            </a:rPr>
                            <m:t>   </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𝑟</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  …  </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𝑟</m:t>
                              </m:r>
                            </m:e>
                            <m:sub>
                              <m:r>
                                <a:rPr lang="en-US" b="0" i="1" smtClean="0">
                                  <a:latin typeface="Cambria Math" panose="02040503050406030204" pitchFamily="18" charset="0"/>
                                  <a:ea typeface="Cambria Math" panose="02040503050406030204" pitchFamily="18" charset="0"/>
                                </a:rPr>
                                <m:t>𝑛</m:t>
                              </m:r>
                            </m:sub>
                          </m:sSub>
                        </m:e>
                      </m:d>
                    </m:oMath>
                  </m:oMathPara>
                </a14:m>
                <a:endParaRPr lang="en-US" dirty="0">
                  <a:latin typeface="Baskerville" panose="02020502070401020303" pitchFamily="18" charset="0"/>
                  <a:ea typeface="Baskerville" panose="02020502070401020303" pitchFamily="18" charset="0"/>
                </a:endParaRPr>
              </a:p>
              <a:p>
                <a:pPr marL="0" indent="0">
                  <a:buNone/>
                </a:pPr>
                <a:endParaRPr lang="en-US" sz="1400" dirty="0">
                  <a:latin typeface="Baskerville" panose="02020502070401020303" pitchFamily="18" charset="0"/>
                  <a:ea typeface="Baskerville" panose="02020502070401020303" pitchFamily="18" charset="0"/>
                </a:endParaRPr>
              </a:p>
              <a:p>
                <a:pPr marL="0" indent="0">
                  <a:buNone/>
                </a:pPr>
                <a:r>
                  <a:rPr lang="en-US" dirty="0">
                    <a:latin typeface="Baskerville" panose="02020502070401020303" pitchFamily="18" charset="0"/>
                    <a:ea typeface="Baskerville" panose="02020502070401020303" pitchFamily="18" charset="0"/>
                  </a:rPr>
                  <a:t>We want to find the solution column </a:t>
                </a:r>
                <a14:m>
                  <m:oMath xmlns:m="http://schemas.openxmlformats.org/officeDocument/2006/math">
                    <m:r>
                      <a:rPr lang="en-US" b="1" i="1" smtClean="0">
                        <a:latin typeface="Cambria Math" panose="02040503050406030204" pitchFamily="18" charset="0"/>
                        <a:ea typeface="Baskerville" panose="02020502070401020303" pitchFamily="18" charset="0"/>
                      </a:rPr>
                      <m:t>𝒔</m:t>
                    </m:r>
                  </m:oMath>
                </a14:m>
                <a:r>
                  <a:rPr lang="en-US" dirty="0">
                    <a:latin typeface="Baskerville" panose="02020502070401020303" pitchFamily="18" charset="0"/>
                    <a:ea typeface="Baskerville" panose="02020502070401020303" pitchFamily="18" charset="0"/>
                  </a:rPr>
                  <a:t> such that </a:t>
                </a:r>
                <a14:m>
                  <m:oMath xmlns:m="http://schemas.openxmlformats.org/officeDocument/2006/math">
                    <m:sSup>
                      <m:sSupPr>
                        <m:ctrlPr>
                          <a:rPr lang="en-US" b="0" i="1" smtClean="0">
                            <a:latin typeface="Cambria Math" panose="02040503050406030204" pitchFamily="18" charset="0"/>
                            <a:ea typeface="Cambria Math" panose="02040503050406030204" pitchFamily="18" charset="0"/>
                          </a:rPr>
                        </m:ctrlPr>
                      </m:sSupPr>
                      <m:e>
                        <m:r>
                          <a:rPr lang="en-US" b="1" i="0" smtClean="0">
                            <a:latin typeface="Cambria Math" panose="02040503050406030204" pitchFamily="18" charset="0"/>
                            <a:ea typeface="Cambria Math" panose="02040503050406030204" pitchFamily="18" charset="0"/>
                          </a:rPr>
                          <m:t>𝐬</m:t>
                        </m:r>
                      </m:e>
                      <m:sup>
                        <m:r>
                          <a:rPr lang="en-US" b="0" i="1" smtClean="0">
                            <a:latin typeface="Cambria Math" panose="02040503050406030204" pitchFamily="18" charset="0"/>
                            <a:ea typeface="Cambria Math" panose="02040503050406030204" pitchFamily="18" charset="0"/>
                          </a:rPr>
                          <m:t>𝑇</m:t>
                        </m:r>
                      </m:sup>
                    </m:sSup>
                    <m:r>
                      <m:rPr>
                        <m:sty m:val="p"/>
                      </m:rPr>
                      <a:rPr lang="en-US" b="0" i="0" smtClean="0">
                        <a:latin typeface="Cambria Math" panose="02040503050406030204" pitchFamily="18" charset="0"/>
                        <a:ea typeface="Cambria Math" panose="02040503050406030204" pitchFamily="18" charset="0"/>
                      </a:rPr>
                      <m:t>A</m:t>
                    </m:r>
                    <m:r>
                      <a:rPr lang="en-US" i="1">
                        <a:latin typeface="Cambria Math" panose="02040503050406030204" pitchFamily="18" charset="0"/>
                        <a:ea typeface="Cambria Math" panose="02040503050406030204" pitchFamily="18" charset="0"/>
                      </a:rPr>
                      <m:t>=</m:t>
                    </m:r>
                  </m:oMath>
                </a14:m>
                <a:r>
                  <a:rPr lang="en-US" dirty="0">
                    <a:latin typeface="Baskerville" panose="02020502070401020303" pitchFamily="18" charset="0"/>
                    <a:ea typeface="Baskerville" panose="02020502070401020303" pitchFamily="18" charset="0"/>
                  </a:rPr>
                  <a:t> R, where the entries of the </a:t>
                </a:r>
                <a14:m>
                  <m:oMath xmlns:m="http://schemas.openxmlformats.org/officeDocument/2006/math">
                    <m:r>
                      <a:rPr lang="en-US" b="1" i="1" smtClean="0">
                        <a:latin typeface="Cambria Math" panose="02040503050406030204" pitchFamily="18" charset="0"/>
                        <a:ea typeface="Baskerville" panose="02020502070401020303" pitchFamily="18" charset="0"/>
                      </a:rPr>
                      <m:t>𝒔</m:t>
                    </m:r>
                  </m:oMath>
                </a14:m>
                <a:r>
                  <a:rPr lang="en-US" dirty="0">
                    <a:latin typeface="Baskerville" panose="02020502070401020303" pitchFamily="18" charset="0"/>
                    <a:ea typeface="Baskerville" panose="02020502070401020303" pitchFamily="18" charset="0"/>
                  </a:rPr>
                  <a:t> is either 0 or 1, and the result matrix will have all even entries. If the entry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𝑠</m:t>
                        </m:r>
                      </m:e>
                      <m:sub>
                        <m:r>
                          <a:rPr lang="en-US" b="0" i="1" smtClean="0">
                            <a:latin typeface="Cambria Math" panose="02040503050406030204" pitchFamily="18" charset="0"/>
                            <a:ea typeface="Cambria Math" panose="02040503050406030204" pitchFamily="18" charset="0"/>
                          </a:rPr>
                          <m:t>𝑖</m:t>
                        </m:r>
                      </m:sub>
                    </m:sSub>
                    <m:r>
                      <a:rPr lang="en-US" i="1">
                        <a:latin typeface="Cambria Math" panose="02040503050406030204" pitchFamily="18" charset="0"/>
                        <a:ea typeface="Cambria Math" panose="02040503050406030204" pitchFamily="18" charset="0"/>
                      </a:rPr>
                      <m:t> </m:t>
                    </m:r>
                  </m:oMath>
                </a14:m>
                <a:r>
                  <a:rPr lang="en-US" dirty="0">
                    <a:latin typeface="Baskerville" panose="02020502070401020303" pitchFamily="18" charset="0"/>
                    <a:ea typeface="Baskerville" panose="02020502070401020303" pitchFamily="18" charset="0"/>
                  </a:rPr>
                  <a:t>of the solution column </a:t>
                </a:r>
                <a14:m>
                  <m:oMath xmlns:m="http://schemas.openxmlformats.org/officeDocument/2006/math">
                    <m:r>
                      <a:rPr lang="en-US" b="1" i="1" smtClean="0">
                        <a:latin typeface="Cambria Math" panose="02040503050406030204" pitchFamily="18" charset="0"/>
                        <a:ea typeface="Baskerville" panose="02020502070401020303" pitchFamily="18" charset="0"/>
                      </a:rPr>
                      <m:t>𝒔</m:t>
                    </m:r>
                  </m:oMath>
                </a14:m>
                <a:r>
                  <a:rPr lang="en-US" dirty="0">
                    <a:latin typeface="Baskerville" panose="02020502070401020303" pitchFamily="18" charset="0"/>
                    <a:ea typeface="Baskerville" panose="02020502070401020303" pitchFamily="18" charset="0"/>
                  </a:rPr>
                  <a:t> is 1, then we select the corresponds </a:t>
                </a:r>
                <a14:m>
                  <m:oMath xmlns:m="http://schemas.openxmlformats.org/officeDocument/2006/math">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𝑖</m:t>
                        </m:r>
                      </m:sub>
                    </m:sSub>
                  </m:oMath>
                </a14:m>
                <a:r>
                  <a:rPr lang="en-US" dirty="0">
                    <a:latin typeface="Baskerville" panose="02020502070401020303" pitchFamily="18" charset="0"/>
                    <a:ea typeface="Baskerville" panose="02020502070401020303" pitchFamily="18" charset="0"/>
                  </a:rPr>
                  <a:t>.</a:t>
                </a:r>
              </a:p>
              <a:p>
                <a:pPr marL="0" indent="0">
                  <a:buNone/>
                </a:pPr>
                <a:r>
                  <a:rPr lang="en-US" dirty="0">
                    <a:latin typeface="Baskerville" panose="02020502070401020303" pitchFamily="18" charset="0"/>
                    <a:ea typeface="Baskerville" panose="02020502070401020303" pitchFamily="18" charset="0"/>
                  </a:rPr>
                  <a:t>Since we only care about the parities of the entries, we can modify our matrix such that it’s under GF[2].</a:t>
                </a:r>
              </a:p>
            </p:txBody>
          </p:sp>
        </mc:Choice>
        <mc:Fallback xmlns="">
          <p:sp>
            <p:nvSpPr>
              <p:cNvPr id="3" name="Content Placeholder 2">
                <a:extLst>
                  <a:ext uri="{FF2B5EF4-FFF2-40B4-BE49-F238E27FC236}">
                    <a16:creationId xmlns:a16="http://schemas.microsoft.com/office/drawing/2014/main" id="{A5EC0A70-3240-E64F-8942-FD5573068CFB}"/>
                  </a:ext>
                </a:extLst>
              </p:cNvPr>
              <p:cNvSpPr>
                <a:spLocks noGrp="1" noRot="1" noChangeAspect="1" noMove="1" noResize="1" noEditPoints="1" noAdjustHandles="1" noChangeArrowheads="1" noChangeShapeType="1" noTextEdit="1"/>
              </p:cNvSpPr>
              <p:nvPr>
                <p:ph idx="1"/>
              </p:nvPr>
            </p:nvSpPr>
            <p:spPr>
              <a:xfrm>
                <a:off x="838200" y="1825625"/>
                <a:ext cx="10515600" cy="4933990"/>
              </a:xfrm>
              <a:blipFill>
                <a:blip r:embed="rId2"/>
                <a:stretch>
                  <a:fillRect l="-1086" t="-1546"/>
                </a:stretch>
              </a:blipFill>
            </p:spPr>
            <p:txBody>
              <a:bodyPr/>
              <a:lstStyle/>
              <a:p>
                <a:r>
                  <a:rPr lang="en-US">
                    <a:noFill/>
                  </a:rPr>
                  <a:t> </a:t>
                </a:r>
              </a:p>
            </p:txBody>
          </p:sp>
        </mc:Fallback>
      </mc:AlternateContent>
    </p:spTree>
    <p:extLst>
      <p:ext uri="{BB962C8B-B14F-4D97-AF65-F5344CB8AC3E}">
        <p14:creationId xmlns:p14="http://schemas.microsoft.com/office/powerpoint/2010/main" val="20209970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70AB8-4295-4642-8F66-E4650E693E91}"/>
              </a:ext>
            </a:extLst>
          </p:cNvPr>
          <p:cNvSpPr>
            <a:spLocks noGrp="1"/>
          </p:cNvSpPr>
          <p:nvPr>
            <p:ph type="title"/>
          </p:nvPr>
        </p:nvSpPr>
        <p:spPr/>
        <p:txBody>
          <a:bodyPr/>
          <a:lstStyle/>
          <a:p>
            <a:r>
              <a:rPr lang="en-US" dirty="0">
                <a:latin typeface="Baskerville" panose="02020502070401020303" pitchFamily="18" charset="0"/>
                <a:ea typeface="Baskerville" panose="02020502070401020303" pitchFamily="18" charset="0"/>
              </a:rPr>
              <a:t>Matrix under GF[2]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5EC0A70-3240-E64F-8942-FD5573068CFB}"/>
                  </a:ext>
                </a:extLst>
              </p:cNvPr>
              <p:cNvSpPr>
                <a:spLocks noGrp="1"/>
              </p:cNvSpPr>
              <p:nvPr>
                <p:ph idx="1"/>
              </p:nvPr>
            </p:nvSpPr>
            <p:spPr>
              <a:xfrm>
                <a:off x="838200" y="1825625"/>
                <a:ext cx="10515600" cy="4933990"/>
              </a:xfrm>
            </p:spPr>
            <p:txBody>
              <a:bodyPr>
                <a:normAutofit/>
              </a:bodyPr>
              <a:lstStyle/>
              <a:p>
                <a:pPr marL="0" indent="0">
                  <a:buNone/>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ea typeface="Cambria Math" panose="02040503050406030204" pitchFamily="18" charset="0"/>
                            </a:rPr>
                          </m:ctrlPr>
                        </m:sSupPr>
                        <m:e>
                          <m:d>
                            <m:dPr>
                              <m:begChr m:val="["/>
                              <m:endChr m:val="]"/>
                              <m:ctrlPr>
                                <a:rPr lang="en-US" i="1">
                                  <a:latin typeface="Cambria Math" panose="02040503050406030204" pitchFamily="18" charset="0"/>
                                  <a:ea typeface="Cambria Math" panose="02040503050406030204" pitchFamily="18" charset="0"/>
                                </a:rPr>
                              </m:ctrlPr>
                            </m:dPr>
                            <m:e>
                              <m:eqArr>
                                <m:eqArrPr>
                                  <m:ctrlPr>
                                    <a:rPr lang="en-US" i="1">
                                      <a:latin typeface="Cambria Math" panose="02040503050406030204" pitchFamily="18" charset="0"/>
                                      <a:ea typeface="Cambria Math" panose="02040503050406030204" pitchFamily="18" charset="0"/>
                                    </a:rPr>
                                  </m:ctrlPr>
                                </m:eqArr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𝑠</m:t>
                                      </m:r>
                                    </m:e>
                                    <m:sub>
                                      <m:r>
                                        <a:rPr lang="en-US" i="1">
                                          <a:latin typeface="Cambria Math" panose="02040503050406030204" pitchFamily="18" charset="0"/>
                                          <a:ea typeface="Cambria Math" panose="02040503050406030204" pitchFamily="18" charset="0"/>
                                        </a:rPr>
                                        <m:t>0</m:t>
                                      </m:r>
                                    </m:sub>
                                  </m:sSub>
                                </m:e>
                                <m:e>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1</m:t>
                                      </m:r>
                                    </m:sub>
                                  </m:sSub>
                                </m:e>
                                <m:e>
                                  <m:r>
                                    <a:rPr lang="en-US" i="1">
                                      <a:latin typeface="Cambria Math" panose="02040503050406030204" pitchFamily="18" charset="0"/>
                                    </a:rPr>
                                    <m:t>…</m:t>
                                  </m:r>
                                </m:e>
                                <m:e>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𝑛</m:t>
                                      </m:r>
                                    </m:sub>
                                  </m:sSub>
                                </m:e>
                              </m:eqArr>
                            </m:e>
                          </m:d>
                        </m:e>
                        <m:sup>
                          <m:r>
                            <a:rPr lang="en-US" i="1">
                              <a:latin typeface="Cambria Math" panose="02040503050406030204" pitchFamily="18" charset="0"/>
                            </a:rPr>
                            <m:t>𝑇</m:t>
                          </m:r>
                        </m:sup>
                      </m:sSup>
                      <m:r>
                        <a:rPr lang="en-US" i="1">
                          <a:latin typeface="Cambria Math" panose="02040503050406030204" pitchFamily="18" charset="0"/>
                        </a:rPr>
                        <m:t> </m:t>
                      </m:r>
                      <m:d>
                        <m:dPr>
                          <m:begChr m:val="["/>
                          <m:endChr m:val="]"/>
                          <m:ctrlPr>
                            <a:rPr lang="en-US" i="1">
                              <a:latin typeface="Cambria Math" panose="02040503050406030204" pitchFamily="18" charset="0"/>
                            </a:rPr>
                          </m:ctrlPr>
                        </m:dPr>
                        <m:e>
                          <m:eqArr>
                            <m:eqArrPr>
                              <m:ctrlPr>
                                <a:rPr lang="en-US" i="1">
                                  <a:latin typeface="Cambria Math" panose="02040503050406030204" pitchFamily="18" charset="0"/>
                                  <a:ea typeface="Cambria Math" panose="02040503050406030204" pitchFamily="18" charset="0"/>
                                </a:rPr>
                              </m:ctrlPr>
                            </m:eqArrPr>
                            <m:e>
                              <m:eqArr>
                                <m:eqArrPr>
                                  <m:ctrlPr>
                                    <a:rPr lang="en-US" i="1">
                                      <a:latin typeface="Cambria Math" panose="02040503050406030204" pitchFamily="18" charset="0"/>
                                      <a:ea typeface="Cambria Math" panose="02040503050406030204" pitchFamily="18" charset="0"/>
                                    </a:rPr>
                                  </m:ctrlPr>
                                </m:eqArr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𝑎</m:t>
                                      </m:r>
                                    </m:e>
                                    <m:sub>
                                      <m:r>
                                        <a:rPr lang="en-US" i="1">
                                          <a:latin typeface="Cambria Math" panose="02040503050406030204" pitchFamily="18" charset="0"/>
                                          <a:ea typeface="Cambria Math" panose="02040503050406030204" pitchFamily="18" charset="0"/>
                                        </a:rPr>
                                        <m:t>00</m:t>
                                      </m:r>
                                    </m:sub>
                                  </m:sSub>
                                  <m:r>
                                    <a:rPr lang="en-US" i="1">
                                      <a:latin typeface="Cambria Math" panose="02040503050406030204" pitchFamily="18" charset="0"/>
                                      <a:ea typeface="Cambria Math" panose="02040503050406030204" pitchFamily="18" charset="0"/>
                                    </a:rPr>
                                    <m:t>   </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𝑎</m:t>
                                      </m:r>
                                    </m:e>
                                    <m:sub>
                                      <m:r>
                                        <a:rPr lang="en-US" i="1">
                                          <a:latin typeface="Cambria Math" panose="02040503050406030204" pitchFamily="18" charset="0"/>
                                          <a:ea typeface="Cambria Math" panose="02040503050406030204" pitchFamily="18" charset="0"/>
                                        </a:rPr>
                                        <m:t>01</m:t>
                                      </m:r>
                                    </m:sub>
                                  </m:sSub>
                                  <m:r>
                                    <a:rPr lang="en-US" i="1">
                                      <a:latin typeface="Cambria Math" panose="02040503050406030204" pitchFamily="18" charset="0"/>
                                      <a:ea typeface="Cambria Math" panose="02040503050406030204" pitchFamily="18" charset="0"/>
                                    </a:rPr>
                                    <m:t>   </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𝑎</m:t>
                                      </m:r>
                                    </m:e>
                                    <m:sub>
                                      <m:r>
                                        <a:rPr lang="en-US" i="1">
                                          <a:latin typeface="Cambria Math" panose="02040503050406030204" pitchFamily="18" charset="0"/>
                                          <a:ea typeface="Cambria Math" panose="02040503050406030204" pitchFamily="18" charset="0"/>
                                        </a:rPr>
                                        <m:t>02</m:t>
                                      </m:r>
                                    </m:sub>
                                  </m:sSub>
                                  <m:r>
                                    <a:rPr lang="en-US" i="1">
                                      <a:latin typeface="Cambria Math" panose="02040503050406030204" pitchFamily="18" charset="0"/>
                                      <a:ea typeface="Cambria Math" panose="02040503050406030204" pitchFamily="18" charset="0"/>
                                    </a:rPr>
                                    <m:t>   …   </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𝑎</m:t>
                                      </m:r>
                                    </m:e>
                                    <m:sub>
                                      <m:r>
                                        <a:rPr lang="en-US" i="1">
                                          <a:latin typeface="Cambria Math" panose="02040503050406030204" pitchFamily="18" charset="0"/>
                                          <a:ea typeface="Cambria Math" panose="02040503050406030204" pitchFamily="18" charset="0"/>
                                        </a:rPr>
                                        <m:t>0</m:t>
                                      </m:r>
                                      <m:r>
                                        <a:rPr lang="en-US" i="1">
                                          <a:latin typeface="Cambria Math" panose="02040503050406030204" pitchFamily="18" charset="0"/>
                                          <a:ea typeface="Cambria Math" panose="02040503050406030204" pitchFamily="18" charset="0"/>
                                        </a:rPr>
                                        <m:t>𝑘</m:t>
                                      </m:r>
                                    </m:sub>
                                  </m:sSub>
                                </m:e>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𝑎</m:t>
                                      </m:r>
                                    </m:e>
                                    <m:sub>
                                      <m:r>
                                        <a:rPr lang="en-US" i="1">
                                          <a:latin typeface="Cambria Math" panose="02040503050406030204" pitchFamily="18" charset="0"/>
                                          <a:ea typeface="Cambria Math" panose="02040503050406030204" pitchFamily="18" charset="0"/>
                                        </a:rPr>
                                        <m:t>10</m:t>
                                      </m:r>
                                    </m:sub>
                                  </m:sSub>
                                  <m:r>
                                    <a:rPr lang="en-US" i="1">
                                      <a:latin typeface="Cambria Math" panose="02040503050406030204" pitchFamily="18" charset="0"/>
                                      <a:ea typeface="Cambria Math" panose="02040503050406030204" pitchFamily="18" charset="0"/>
                                    </a:rPr>
                                    <m:t>   </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𝑎</m:t>
                                      </m:r>
                                    </m:e>
                                    <m:sub>
                                      <m:r>
                                        <a:rPr lang="en-US" i="1">
                                          <a:latin typeface="Cambria Math" panose="02040503050406030204" pitchFamily="18" charset="0"/>
                                          <a:ea typeface="Cambria Math" panose="02040503050406030204" pitchFamily="18" charset="0"/>
                                        </a:rPr>
                                        <m:t>11</m:t>
                                      </m:r>
                                    </m:sub>
                                  </m:sSub>
                                  <m:r>
                                    <a:rPr lang="en-US" i="1">
                                      <a:latin typeface="Cambria Math" panose="02040503050406030204" pitchFamily="18" charset="0"/>
                                      <a:ea typeface="Cambria Math" panose="02040503050406030204" pitchFamily="18" charset="0"/>
                                    </a:rPr>
                                    <m:t>   </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𝑎</m:t>
                                      </m:r>
                                    </m:e>
                                    <m:sub>
                                      <m:r>
                                        <a:rPr lang="en-US" i="1">
                                          <a:latin typeface="Cambria Math" panose="02040503050406030204" pitchFamily="18" charset="0"/>
                                          <a:ea typeface="Cambria Math" panose="02040503050406030204" pitchFamily="18" charset="0"/>
                                        </a:rPr>
                                        <m:t>12</m:t>
                                      </m:r>
                                    </m:sub>
                                  </m:sSub>
                                  <m:r>
                                    <a:rPr lang="en-US" i="1">
                                      <a:latin typeface="Cambria Math" panose="02040503050406030204" pitchFamily="18" charset="0"/>
                                      <a:ea typeface="Cambria Math" panose="02040503050406030204" pitchFamily="18" charset="0"/>
                                    </a:rPr>
                                    <m:t>   …   </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𝑎</m:t>
                                      </m:r>
                                    </m:e>
                                    <m:sub>
                                      <m:r>
                                        <a:rPr lang="en-US" i="1">
                                          <a:latin typeface="Cambria Math" panose="02040503050406030204" pitchFamily="18" charset="0"/>
                                          <a:ea typeface="Cambria Math" panose="02040503050406030204" pitchFamily="18" charset="0"/>
                                        </a:rPr>
                                        <m:t>1</m:t>
                                      </m:r>
                                      <m:r>
                                        <a:rPr lang="en-US" i="1">
                                          <a:latin typeface="Cambria Math" panose="02040503050406030204" pitchFamily="18" charset="0"/>
                                          <a:ea typeface="Cambria Math" panose="02040503050406030204" pitchFamily="18" charset="0"/>
                                        </a:rPr>
                                        <m:t>𝑘</m:t>
                                      </m:r>
                                    </m:sub>
                                  </m:sSub>
                                </m:e>
                              </m:eqArr>
                            </m:e>
                            <m:e>
                              <m:r>
                                <a:rPr lang="en-US" i="1">
                                  <a:latin typeface="Cambria Math" panose="02040503050406030204" pitchFamily="18" charset="0"/>
                                  <a:ea typeface="Cambria Math" panose="02040503050406030204" pitchFamily="18" charset="0"/>
                                </a:rPr>
                                <m:t>…</m:t>
                              </m:r>
                            </m:e>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𝑎</m:t>
                                  </m:r>
                                </m:e>
                                <m:sub>
                                  <m:r>
                                    <a:rPr lang="en-US" i="1">
                                      <a:latin typeface="Cambria Math" panose="02040503050406030204" pitchFamily="18" charset="0"/>
                                      <a:ea typeface="Cambria Math" panose="02040503050406030204" pitchFamily="18" charset="0"/>
                                    </a:rPr>
                                    <m:t>𝑛</m:t>
                                  </m:r>
                                  <m:r>
                                    <a:rPr lang="en-US" i="1">
                                      <a:latin typeface="Cambria Math" panose="02040503050406030204" pitchFamily="18" charset="0"/>
                                      <a:ea typeface="Cambria Math" panose="02040503050406030204" pitchFamily="18" charset="0"/>
                                    </a:rPr>
                                    <m:t>0</m:t>
                                  </m:r>
                                </m:sub>
                              </m:sSub>
                              <m:r>
                                <a:rPr lang="en-US" i="1">
                                  <a:latin typeface="Cambria Math" panose="02040503050406030204" pitchFamily="18" charset="0"/>
                                  <a:ea typeface="Cambria Math" panose="02040503050406030204" pitchFamily="18" charset="0"/>
                                </a:rPr>
                                <m:t>   </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𝑎</m:t>
                                  </m:r>
                                </m:e>
                                <m:sub>
                                  <m:r>
                                    <a:rPr lang="en-US" i="1">
                                      <a:latin typeface="Cambria Math" panose="02040503050406030204" pitchFamily="18" charset="0"/>
                                      <a:ea typeface="Cambria Math" panose="02040503050406030204" pitchFamily="18" charset="0"/>
                                    </a:rPr>
                                    <m:t>𝑛</m:t>
                                  </m:r>
                                  <m:r>
                                    <a:rPr lang="en-US" i="1">
                                      <a:latin typeface="Cambria Math" panose="02040503050406030204" pitchFamily="18" charset="0"/>
                                      <a:ea typeface="Cambria Math" panose="02040503050406030204" pitchFamily="18" charset="0"/>
                                    </a:rPr>
                                    <m:t>1</m:t>
                                  </m:r>
                                </m:sub>
                              </m:sSub>
                              <m:r>
                                <a:rPr lang="en-US" i="1">
                                  <a:latin typeface="Cambria Math" panose="02040503050406030204" pitchFamily="18" charset="0"/>
                                  <a:ea typeface="Cambria Math" panose="02040503050406030204" pitchFamily="18" charset="0"/>
                                </a:rPr>
                                <m:t>   </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𝑎</m:t>
                                  </m:r>
                                </m:e>
                                <m:sub>
                                  <m:r>
                                    <a:rPr lang="en-US" i="1">
                                      <a:latin typeface="Cambria Math" panose="02040503050406030204" pitchFamily="18" charset="0"/>
                                      <a:ea typeface="Cambria Math" panose="02040503050406030204" pitchFamily="18" charset="0"/>
                                    </a:rPr>
                                    <m:t>𝑛</m:t>
                                  </m:r>
                                  <m:r>
                                    <a:rPr lang="en-US" i="1">
                                      <a:latin typeface="Cambria Math" panose="02040503050406030204" pitchFamily="18" charset="0"/>
                                      <a:ea typeface="Cambria Math" panose="02040503050406030204" pitchFamily="18" charset="0"/>
                                    </a:rPr>
                                    <m:t>2</m:t>
                                  </m:r>
                                </m:sub>
                              </m:sSub>
                              <m:r>
                                <a:rPr lang="en-US" i="1">
                                  <a:latin typeface="Cambria Math" panose="02040503050406030204" pitchFamily="18" charset="0"/>
                                  <a:ea typeface="Cambria Math" panose="02040503050406030204" pitchFamily="18" charset="0"/>
                                </a:rPr>
                                <m:t>   …   </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𝑎</m:t>
                                  </m:r>
                                </m:e>
                                <m:sub>
                                  <m:r>
                                    <a:rPr lang="en-US" i="1">
                                      <a:latin typeface="Cambria Math" panose="02040503050406030204" pitchFamily="18" charset="0"/>
                                      <a:ea typeface="Cambria Math" panose="02040503050406030204" pitchFamily="18" charset="0"/>
                                    </a:rPr>
                                    <m:t>𝑛𝑘</m:t>
                                  </m:r>
                                </m:sub>
                              </m:sSub>
                            </m:e>
                          </m:eqArr>
                        </m:e>
                      </m:d>
                      <m:r>
                        <a:rPr lang="en-US" i="1">
                          <a:latin typeface="Cambria Math" panose="02040503050406030204" pitchFamily="18" charset="0"/>
                        </a:rPr>
                        <m:t>=</m:t>
                      </m:r>
                      <m:d>
                        <m:dPr>
                          <m:begChr m:val="["/>
                          <m:endChr m:val="]"/>
                          <m:ctrlPr>
                            <a:rPr lang="en-US" i="1">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0</m:t>
                          </m:r>
                          <m:r>
                            <a:rPr lang="en-US" i="1">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0</m:t>
                          </m:r>
                          <m:r>
                            <a:rPr lang="en-US" i="1">
                              <a:latin typeface="Cambria Math" panose="02040503050406030204" pitchFamily="18" charset="0"/>
                              <a:ea typeface="Cambria Math" panose="02040503050406030204" pitchFamily="18" charset="0"/>
                            </a:rPr>
                            <m:t>  …  </m:t>
                          </m:r>
                          <m:r>
                            <a:rPr lang="en-US" b="0" i="1" smtClean="0">
                              <a:latin typeface="Cambria Math" panose="02040503050406030204" pitchFamily="18" charset="0"/>
                              <a:ea typeface="Cambria Math" panose="02040503050406030204" pitchFamily="18" charset="0"/>
                            </a:rPr>
                            <m:t>0</m:t>
                          </m:r>
                        </m:e>
                      </m:d>
                    </m:oMath>
                  </m:oMathPara>
                </a14:m>
                <a:endParaRPr lang="en-US" dirty="0">
                  <a:latin typeface="Baskerville" panose="02020502070401020303" pitchFamily="18" charset="0"/>
                  <a:ea typeface="Baskerville" panose="02020502070401020303" pitchFamily="18" charset="0"/>
                </a:endParaRPr>
              </a:p>
              <a:p>
                <a:pPr marL="0" indent="0">
                  <a:buNone/>
                </a:pPr>
                <a:endParaRPr lang="en-US" sz="1400" dirty="0">
                  <a:latin typeface="Baskerville" panose="02020502070401020303" pitchFamily="18" charset="0"/>
                  <a:ea typeface="Baskerville" panose="02020502070401020303" pitchFamily="18" charset="0"/>
                </a:endParaRPr>
              </a:p>
              <a:p>
                <a:pPr marL="0" indent="0">
                  <a:buNone/>
                </a:pPr>
                <a:r>
                  <a:rPr lang="en-US" dirty="0">
                    <a:latin typeface="Baskerville" panose="02020502070401020303" pitchFamily="18" charset="0"/>
                    <a:ea typeface="Baskerville" panose="02020502070401020303" pitchFamily="18" charset="0"/>
                  </a:rPr>
                  <a:t>Now we want to find the solution column </a:t>
                </a:r>
                <a14:m>
                  <m:oMath xmlns:m="http://schemas.openxmlformats.org/officeDocument/2006/math">
                    <m:r>
                      <a:rPr lang="en-US" b="1" i="1" smtClean="0">
                        <a:latin typeface="Cambria Math" panose="02040503050406030204" pitchFamily="18" charset="0"/>
                        <a:ea typeface="Baskerville" panose="02020502070401020303" pitchFamily="18" charset="0"/>
                      </a:rPr>
                      <m:t>𝒔</m:t>
                    </m:r>
                  </m:oMath>
                </a14:m>
                <a:r>
                  <a:rPr lang="en-US" dirty="0">
                    <a:latin typeface="Baskerville" panose="02020502070401020303" pitchFamily="18" charset="0"/>
                    <a:ea typeface="Baskerville" panose="02020502070401020303" pitchFamily="18" charset="0"/>
                  </a:rPr>
                  <a:t> such that</a:t>
                </a:r>
                <a14:m>
                  <m:oMath xmlns:m="http://schemas.openxmlformats.org/officeDocument/2006/math">
                    <m:sSup>
                      <m:sSupPr>
                        <m:ctrlPr>
                          <a:rPr lang="en-US" i="1">
                            <a:latin typeface="Cambria Math" panose="02040503050406030204" pitchFamily="18" charset="0"/>
                            <a:ea typeface="Cambria Math" panose="02040503050406030204" pitchFamily="18" charset="0"/>
                          </a:rPr>
                        </m:ctrlPr>
                      </m:sSupPr>
                      <m:e>
                        <m:r>
                          <a:rPr lang="en-US" b="1" i="0" smtClean="0">
                            <a:latin typeface="Cambria Math" panose="02040503050406030204" pitchFamily="18" charset="0"/>
                            <a:ea typeface="Cambria Math" panose="02040503050406030204" pitchFamily="18" charset="0"/>
                          </a:rPr>
                          <m:t> </m:t>
                        </m:r>
                        <m:r>
                          <a:rPr lang="en-US" b="1">
                            <a:latin typeface="Cambria Math" panose="02040503050406030204" pitchFamily="18" charset="0"/>
                            <a:ea typeface="Cambria Math" panose="02040503050406030204" pitchFamily="18" charset="0"/>
                          </a:rPr>
                          <m:t>𝐬</m:t>
                        </m:r>
                      </m:e>
                      <m:sup>
                        <m:r>
                          <a:rPr lang="en-US" i="1">
                            <a:latin typeface="Cambria Math" panose="02040503050406030204" pitchFamily="18" charset="0"/>
                            <a:ea typeface="Cambria Math" panose="02040503050406030204" pitchFamily="18" charset="0"/>
                          </a:rPr>
                          <m:t>𝑇</m:t>
                        </m:r>
                      </m:sup>
                    </m:sSup>
                    <m:r>
                      <m:rPr>
                        <m:sty m:val="p"/>
                      </m:rPr>
                      <a:rPr lang="en-US">
                        <a:latin typeface="Cambria Math" panose="02040503050406030204" pitchFamily="18" charset="0"/>
                        <a:ea typeface="Cambria Math" panose="02040503050406030204" pitchFamily="18" charset="0"/>
                      </a:rPr>
                      <m:t>A</m:t>
                    </m:r>
                    <m:r>
                      <a:rPr lang="en-US" i="1">
                        <a:latin typeface="Cambria Math" panose="02040503050406030204" pitchFamily="18" charset="0"/>
                        <a:ea typeface="Cambria Math" panose="02040503050406030204" pitchFamily="18" charset="0"/>
                      </a:rPr>
                      <m:t>=</m:t>
                    </m:r>
                  </m:oMath>
                </a14:m>
                <a:r>
                  <a:rPr lang="en-US" b="1" dirty="0">
                    <a:latin typeface="Baskerville" panose="02020502070401020303" pitchFamily="18" charset="0"/>
                    <a:ea typeface="Baskerville" panose="02020502070401020303" pitchFamily="18" charset="0"/>
                  </a:rPr>
                  <a:t> 0</a:t>
                </a:r>
                <a:r>
                  <a:rPr lang="en-US" dirty="0">
                    <a:latin typeface="Baskerville" panose="02020502070401020303" pitchFamily="18" charset="0"/>
                    <a:ea typeface="Baskerville" panose="02020502070401020303" pitchFamily="18" charset="0"/>
                  </a:rPr>
                  <a:t>, where the all the entries are either 0 or 1. The solution column </a:t>
                </a:r>
                <a14:m>
                  <m:oMath xmlns:m="http://schemas.openxmlformats.org/officeDocument/2006/math">
                    <m:r>
                      <a:rPr lang="en-US" b="1" i="1" smtClean="0">
                        <a:latin typeface="Cambria Math" panose="02040503050406030204" pitchFamily="18" charset="0"/>
                        <a:ea typeface="Baskerville" panose="02020502070401020303" pitchFamily="18" charset="0"/>
                      </a:rPr>
                      <m:t>𝒔</m:t>
                    </m:r>
                  </m:oMath>
                </a14:m>
                <a:r>
                  <a:rPr lang="en-US" dirty="0">
                    <a:latin typeface="Baskerville" panose="02020502070401020303" pitchFamily="18" charset="0"/>
                    <a:ea typeface="Baskerville" panose="02020502070401020303" pitchFamily="18" charset="0"/>
                  </a:rPr>
                  <a:t> is also call the zero vector of our matrix </a:t>
                </a:r>
                <a14:m>
                  <m:oMath xmlns:m="http://schemas.openxmlformats.org/officeDocument/2006/math">
                    <m:r>
                      <a:rPr lang="en-US" b="0" i="1" smtClean="0">
                        <a:latin typeface="Cambria Math" panose="02040503050406030204" pitchFamily="18" charset="0"/>
                        <a:ea typeface="Baskerville" panose="02020502070401020303" pitchFamily="18" charset="0"/>
                      </a:rPr>
                      <m:t>𝐴</m:t>
                    </m:r>
                  </m:oMath>
                </a14:m>
                <a:r>
                  <a:rPr lang="en-US" dirty="0">
                    <a:latin typeface="Baskerville" panose="02020502070401020303" pitchFamily="18" charset="0"/>
                    <a:ea typeface="Baskerville" panose="02020502070401020303" pitchFamily="18" charset="0"/>
                  </a:rPr>
                  <a:t>. </a:t>
                </a:r>
              </a:p>
            </p:txBody>
          </p:sp>
        </mc:Choice>
        <mc:Fallback xmlns="">
          <p:sp>
            <p:nvSpPr>
              <p:cNvPr id="3" name="Content Placeholder 2">
                <a:extLst>
                  <a:ext uri="{FF2B5EF4-FFF2-40B4-BE49-F238E27FC236}">
                    <a16:creationId xmlns:a16="http://schemas.microsoft.com/office/drawing/2014/main" id="{A5EC0A70-3240-E64F-8942-FD5573068CFB}"/>
                  </a:ext>
                </a:extLst>
              </p:cNvPr>
              <p:cNvSpPr>
                <a:spLocks noGrp="1" noRot="1" noChangeAspect="1" noMove="1" noResize="1" noEditPoints="1" noAdjustHandles="1" noChangeArrowheads="1" noChangeShapeType="1" noTextEdit="1"/>
              </p:cNvSpPr>
              <p:nvPr>
                <p:ph idx="1"/>
              </p:nvPr>
            </p:nvSpPr>
            <p:spPr>
              <a:xfrm>
                <a:off x="838200" y="1825625"/>
                <a:ext cx="10515600" cy="4933990"/>
              </a:xfrm>
              <a:blipFill>
                <a:blip r:embed="rId2"/>
                <a:stretch>
                  <a:fillRect l="-1086" t="-1546" r="-1689"/>
                </a:stretch>
              </a:blipFill>
            </p:spPr>
            <p:txBody>
              <a:bodyPr/>
              <a:lstStyle/>
              <a:p>
                <a:r>
                  <a:rPr lang="en-US">
                    <a:noFill/>
                  </a:rPr>
                  <a:t> </a:t>
                </a:r>
              </a:p>
            </p:txBody>
          </p:sp>
        </mc:Fallback>
      </mc:AlternateContent>
    </p:spTree>
    <p:extLst>
      <p:ext uri="{BB962C8B-B14F-4D97-AF65-F5344CB8AC3E}">
        <p14:creationId xmlns:p14="http://schemas.microsoft.com/office/powerpoint/2010/main" val="15618026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EA679175-4D26-B042-8828-8A7A3AA57B07}"/>
                  </a:ext>
                </a:extLst>
              </p:cNvPr>
              <p:cNvSpPr>
                <a:spLocks noGrp="1"/>
              </p:cNvSpPr>
              <p:nvPr>
                <p:ph type="title"/>
              </p:nvPr>
            </p:nvSpPr>
            <p:spPr/>
            <p:txBody>
              <a:bodyPr>
                <a:normAutofit/>
              </a:bodyPr>
              <a:lstStyle/>
              <a:p>
                <a:r>
                  <a:rPr lang="en-US" sz="4200" dirty="0">
                    <a:latin typeface="Baskerville" panose="02020502070401020303" pitchFamily="18" charset="0"/>
                    <a:ea typeface="Baskerville" panose="02020502070401020303" pitchFamily="18" charset="0"/>
                  </a:rPr>
                  <a:t>Challenge we face to factor </a:t>
                </a:r>
                <a14:m>
                  <m:oMath xmlns:m="http://schemas.openxmlformats.org/officeDocument/2006/math">
                    <m:r>
                      <a:rPr lang="en-US" sz="4200" b="0" i="1" smtClean="0">
                        <a:latin typeface="Cambria Math" panose="02040503050406030204" pitchFamily="18" charset="0"/>
                        <a:ea typeface="Baskerville" panose="02020502070401020303" pitchFamily="18" charset="0"/>
                      </a:rPr>
                      <m:t>𝑘</m:t>
                    </m:r>
                  </m:oMath>
                </a14:m>
                <a:r>
                  <a:rPr lang="en-US" sz="4200" dirty="0">
                    <a:latin typeface="Baskerville" panose="02020502070401020303" pitchFamily="18" charset="0"/>
                    <a:ea typeface="Baskerville" panose="02020502070401020303" pitchFamily="18" charset="0"/>
                  </a:rPr>
                  <a:t>, a 67-digit integer</a:t>
                </a:r>
              </a:p>
            </p:txBody>
          </p:sp>
        </mc:Choice>
        <mc:Fallback xmlns="">
          <p:sp>
            <p:nvSpPr>
              <p:cNvPr id="2" name="Title 1">
                <a:extLst>
                  <a:ext uri="{FF2B5EF4-FFF2-40B4-BE49-F238E27FC236}">
                    <a16:creationId xmlns:a16="http://schemas.microsoft.com/office/drawing/2014/main" id="{EA679175-4D26-B042-8828-8A7A3AA57B07}"/>
                  </a:ext>
                </a:extLst>
              </p:cNvPr>
              <p:cNvSpPr>
                <a:spLocks noGrp="1" noRot="1" noChangeAspect="1" noMove="1" noResize="1" noEditPoints="1" noAdjustHandles="1" noChangeArrowheads="1" noChangeShapeType="1" noTextEdit="1"/>
              </p:cNvSpPr>
              <p:nvPr>
                <p:ph type="title"/>
              </p:nvPr>
            </p:nvSpPr>
            <p:spPr>
              <a:blipFill>
                <a:blip r:embed="rId2"/>
                <a:stretch>
                  <a:fillRect l="-2051" r="-72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6077E7BD-8C7E-2E42-852C-31B31F0C1951}"/>
                  </a:ext>
                </a:extLst>
              </p:cNvPr>
              <p:cNvSpPr>
                <a:spLocks noGrp="1"/>
              </p:cNvSpPr>
              <p:nvPr>
                <p:ph idx="1"/>
              </p:nvPr>
            </p:nvSpPr>
            <p:spPr/>
            <p:txBody>
              <a:bodyPr/>
              <a:lstStyle/>
              <a:p>
                <a:pPr marL="0" indent="0">
                  <a:buNone/>
                </a:pPr>
                <a:r>
                  <a:rPr lang="en-US" dirty="0">
                    <a:latin typeface="Baskerville" panose="02020502070401020303" pitchFamily="18" charset="0"/>
                    <a:ea typeface="Baskerville" panose="02020502070401020303" pitchFamily="18" charset="0"/>
                  </a:rPr>
                  <a:t>To find the value of</a:t>
                </a:r>
                <a:r>
                  <a:rPr lang="en-US" dirty="0">
                    <a:ea typeface="Cambria Math" panose="02040503050406030204" pitchFamily="18" charset="0"/>
                  </a:rPr>
                  <a:t> </a:t>
                </a:r>
                <a14:m>
                  <m:oMath xmlns:m="http://schemas.openxmlformats.org/officeDocument/2006/math">
                    <m:r>
                      <a:rPr lang="en-US" b="0" i="1" smtClean="0">
                        <a:latin typeface="Cambria Math" panose="02040503050406030204" pitchFamily="18" charset="0"/>
                        <a:ea typeface="Cambria Math" panose="02040503050406030204" pitchFamily="18" charset="0"/>
                      </a:rPr>
                      <m:t>𝐵</m:t>
                    </m:r>
                  </m:oMath>
                </a14:m>
                <a:r>
                  <a:rPr lang="en-US" dirty="0">
                    <a:latin typeface="Baskerville" panose="02020502070401020303" pitchFamily="18" charset="0"/>
                    <a:ea typeface="Baskerville" panose="02020502070401020303" pitchFamily="18" charset="0"/>
                  </a:rPr>
                  <a:t>, for our B-smooth number.</a:t>
                </a:r>
              </a:p>
              <a:p>
                <a:pPr marL="0" indent="0">
                  <a:buNone/>
                </a:pPr>
                <a:r>
                  <a:rPr lang="en-US" dirty="0">
                    <a:latin typeface="Baskerville" panose="02020502070401020303" pitchFamily="18" charset="0"/>
                    <a:ea typeface="Baskerville" panose="02020502070401020303" pitchFamily="18" charset="0"/>
                  </a:rPr>
                  <a:t>To find enough B-smooth numbers.</a:t>
                </a:r>
              </a:p>
              <a:p>
                <a:pPr marL="0" indent="0">
                  <a:buNone/>
                </a:pPr>
                <a:endParaRPr lang="en-US" dirty="0">
                  <a:latin typeface="Baskerville" panose="02020502070401020303" pitchFamily="18" charset="0"/>
                  <a:ea typeface="Baskerville" panose="02020502070401020303" pitchFamily="18" charset="0"/>
                </a:endParaRPr>
              </a:p>
              <a:p>
                <a:pPr marL="0" indent="0">
                  <a:buNone/>
                </a:pPr>
                <a:r>
                  <a:rPr lang="en-US" dirty="0">
                    <a:latin typeface="Baskerville" panose="02020502070401020303" pitchFamily="18" charset="0"/>
                    <a:ea typeface="Baskerville" panose="02020502070401020303" pitchFamily="18" charset="0"/>
                  </a:rPr>
                  <a:t>Start from a interval:</a:t>
                </a:r>
              </a:p>
              <a:p>
                <a:pPr marL="0" indent="0">
                  <a:buNone/>
                </a:pPr>
                <a14:m>
                  <m:oMathPara xmlns:m="http://schemas.openxmlformats.org/officeDocument/2006/math">
                    <m:oMathParaPr>
                      <m:jc m:val="centerGroup"/>
                    </m:oMathParaPr>
                    <m:oMath xmlns:m="http://schemas.openxmlformats.org/officeDocument/2006/math">
                      <m:d>
                        <m:dPr>
                          <m:begChr m:val="["/>
                          <m:endChr m:val="]"/>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Baskerville" panose="02020502070401020303" pitchFamily="18" charset="0"/>
                            </a:rPr>
                            <m:t>𝑄</m:t>
                          </m:r>
                          <m:d>
                            <m:dPr>
                              <m:ctrlPr>
                                <a:rPr lang="en-US" i="1">
                                  <a:latin typeface="Cambria Math" panose="02040503050406030204" pitchFamily="18" charset="0"/>
                                  <a:ea typeface="Baskerville" panose="02020502070401020303" pitchFamily="18" charset="0"/>
                                </a:rPr>
                              </m:ctrlPr>
                            </m:dPr>
                            <m:e>
                              <m:sSub>
                                <m:sSubPr>
                                  <m:ctrlPr>
                                    <a:rPr lang="en-US" i="1">
                                      <a:latin typeface="Cambria Math" panose="02040503050406030204" pitchFamily="18" charset="0"/>
                                      <a:ea typeface="Baskerville" panose="02020502070401020303" pitchFamily="18" charset="0"/>
                                    </a:rPr>
                                  </m:ctrlPr>
                                </m:sSubPr>
                                <m:e>
                                  <m:r>
                                    <a:rPr lang="en-US" i="1">
                                      <a:latin typeface="Cambria Math" panose="02040503050406030204" pitchFamily="18" charset="0"/>
                                      <a:ea typeface="Baskerville" panose="02020502070401020303" pitchFamily="18" charset="0"/>
                                    </a:rPr>
                                    <m:t>𝑥</m:t>
                                  </m:r>
                                </m:e>
                                <m:sub>
                                  <m:r>
                                    <a:rPr lang="en-US" b="0" i="1" smtClean="0">
                                      <a:latin typeface="Cambria Math" panose="02040503050406030204" pitchFamily="18" charset="0"/>
                                      <a:ea typeface="Baskerville" panose="02020502070401020303" pitchFamily="18" charset="0"/>
                                    </a:rPr>
                                    <m:t>0</m:t>
                                  </m:r>
                                </m:sub>
                              </m:sSub>
                            </m:e>
                          </m:d>
                          <m:r>
                            <a:rPr lang="en-US" b="0" i="1" smtClean="0">
                              <a:latin typeface="Cambria Math" panose="02040503050406030204" pitchFamily="18" charset="0"/>
                              <a:ea typeface="Baskerville" panose="02020502070401020303" pitchFamily="18" charset="0"/>
                            </a:rPr>
                            <m:t>,</m:t>
                          </m:r>
                          <m:r>
                            <a:rPr lang="en-US" i="1">
                              <a:latin typeface="Cambria Math" panose="02040503050406030204" pitchFamily="18" charset="0"/>
                              <a:ea typeface="Baskerville" panose="02020502070401020303" pitchFamily="18" charset="0"/>
                            </a:rPr>
                            <m:t>𝑄</m:t>
                          </m:r>
                          <m:d>
                            <m:dPr>
                              <m:ctrlPr>
                                <a:rPr lang="en-US" i="1">
                                  <a:latin typeface="Cambria Math" panose="02040503050406030204" pitchFamily="18" charset="0"/>
                                  <a:ea typeface="Baskerville" panose="02020502070401020303" pitchFamily="18" charset="0"/>
                                </a:rPr>
                              </m:ctrlPr>
                            </m:dPr>
                            <m:e>
                              <m:sSub>
                                <m:sSubPr>
                                  <m:ctrlPr>
                                    <a:rPr lang="en-US" i="1">
                                      <a:latin typeface="Cambria Math" panose="02040503050406030204" pitchFamily="18" charset="0"/>
                                      <a:ea typeface="Baskerville" panose="02020502070401020303" pitchFamily="18" charset="0"/>
                                    </a:rPr>
                                  </m:ctrlPr>
                                </m:sSubPr>
                                <m:e>
                                  <m:r>
                                    <a:rPr lang="en-US" i="1">
                                      <a:latin typeface="Cambria Math" panose="02040503050406030204" pitchFamily="18" charset="0"/>
                                      <a:ea typeface="Baskerville" panose="02020502070401020303" pitchFamily="18" charset="0"/>
                                    </a:rPr>
                                    <m:t>𝑥</m:t>
                                  </m:r>
                                </m:e>
                                <m:sub>
                                  <m:r>
                                    <a:rPr lang="en-US" b="0" i="1" smtClean="0">
                                      <a:latin typeface="Cambria Math" panose="02040503050406030204" pitchFamily="18" charset="0"/>
                                      <a:ea typeface="Baskerville" panose="02020502070401020303" pitchFamily="18" charset="0"/>
                                    </a:rPr>
                                    <m:t>1</m:t>
                                  </m:r>
                                </m:sub>
                              </m:sSub>
                            </m:e>
                          </m:d>
                          <m:r>
                            <a:rPr lang="en-US" b="0" i="1" smtClean="0">
                              <a:latin typeface="Cambria Math" panose="02040503050406030204" pitchFamily="18" charset="0"/>
                              <a:ea typeface="Baskerville" panose="02020502070401020303" pitchFamily="18" charset="0"/>
                            </a:rPr>
                            <m:t>,</m:t>
                          </m:r>
                          <m:r>
                            <a:rPr lang="en-US" i="1">
                              <a:latin typeface="Cambria Math" panose="02040503050406030204" pitchFamily="18" charset="0"/>
                              <a:ea typeface="Baskerville" panose="02020502070401020303" pitchFamily="18" charset="0"/>
                            </a:rPr>
                            <m:t>𝑄</m:t>
                          </m:r>
                          <m:d>
                            <m:dPr>
                              <m:ctrlPr>
                                <a:rPr lang="en-US" i="1">
                                  <a:latin typeface="Cambria Math" panose="02040503050406030204" pitchFamily="18" charset="0"/>
                                  <a:ea typeface="Baskerville" panose="02020502070401020303" pitchFamily="18" charset="0"/>
                                </a:rPr>
                              </m:ctrlPr>
                            </m:dPr>
                            <m:e>
                              <m:sSub>
                                <m:sSubPr>
                                  <m:ctrlPr>
                                    <a:rPr lang="en-US" i="1">
                                      <a:latin typeface="Cambria Math" panose="02040503050406030204" pitchFamily="18" charset="0"/>
                                      <a:ea typeface="Baskerville" panose="02020502070401020303" pitchFamily="18" charset="0"/>
                                    </a:rPr>
                                  </m:ctrlPr>
                                </m:sSubPr>
                                <m:e>
                                  <m:r>
                                    <a:rPr lang="en-US" i="1">
                                      <a:latin typeface="Cambria Math" panose="02040503050406030204" pitchFamily="18" charset="0"/>
                                      <a:ea typeface="Baskerville" panose="02020502070401020303" pitchFamily="18" charset="0"/>
                                    </a:rPr>
                                    <m:t>𝑥</m:t>
                                  </m:r>
                                </m:e>
                                <m:sub>
                                  <m:r>
                                    <a:rPr lang="en-US" b="0" i="1" smtClean="0">
                                      <a:latin typeface="Cambria Math" panose="02040503050406030204" pitchFamily="18" charset="0"/>
                                      <a:ea typeface="Baskerville" panose="02020502070401020303" pitchFamily="18" charset="0"/>
                                    </a:rPr>
                                    <m:t>2</m:t>
                                  </m:r>
                                </m:sub>
                              </m:sSub>
                            </m:e>
                          </m:d>
                          <m:r>
                            <a:rPr lang="en-US" b="0" i="1" smtClean="0">
                              <a:latin typeface="Cambria Math" panose="02040503050406030204" pitchFamily="18" charset="0"/>
                              <a:ea typeface="Baskerville" panose="02020502070401020303" pitchFamily="18" charset="0"/>
                            </a:rPr>
                            <m:t>,</m:t>
                          </m:r>
                          <m:r>
                            <a:rPr lang="en-US" i="1">
                              <a:latin typeface="Cambria Math" panose="02040503050406030204" pitchFamily="18" charset="0"/>
                              <a:ea typeface="Baskerville" panose="02020502070401020303" pitchFamily="18" charset="0"/>
                            </a:rPr>
                            <m:t>𝑄</m:t>
                          </m:r>
                          <m:d>
                            <m:dPr>
                              <m:ctrlPr>
                                <a:rPr lang="en-US" i="1">
                                  <a:latin typeface="Cambria Math" panose="02040503050406030204" pitchFamily="18" charset="0"/>
                                  <a:ea typeface="Baskerville" panose="02020502070401020303" pitchFamily="18" charset="0"/>
                                </a:rPr>
                              </m:ctrlPr>
                            </m:dPr>
                            <m:e>
                              <m:sSub>
                                <m:sSubPr>
                                  <m:ctrlPr>
                                    <a:rPr lang="en-US" i="1">
                                      <a:latin typeface="Cambria Math" panose="02040503050406030204" pitchFamily="18" charset="0"/>
                                      <a:ea typeface="Baskerville" panose="02020502070401020303" pitchFamily="18" charset="0"/>
                                    </a:rPr>
                                  </m:ctrlPr>
                                </m:sSubPr>
                                <m:e>
                                  <m:r>
                                    <a:rPr lang="en-US" i="1">
                                      <a:latin typeface="Cambria Math" panose="02040503050406030204" pitchFamily="18" charset="0"/>
                                      <a:ea typeface="Baskerville" panose="02020502070401020303" pitchFamily="18" charset="0"/>
                                    </a:rPr>
                                    <m:t>𝑥</m:t>
                                  </m:r>
                                </m:e>
                                <m:sub>
                                  <m:r>
                                    <a:rPr lang="en-US" b="0" i="1" smtClean="0">
                                      <a:latin typeface="Cambria Math" panose="02040503050406030204" pitchFamily="18" charset="0"/>
                                      <a:ea typeface="Baskerville" panose="02020502070401020303" pitchFamily="18" charset="0"/>
                                    </a:rPr>
                                    <m:t>3</m:t>
                                  </m:r>
                                </m:sub>
                              </m:sSub>
                            </m:e>
                          </m:d>
                          <m:r>
                            <a:rPr lang="en-US" b="0" i="1" smtClean="0">
                              <a:latin typeface="Cambria Math" panose="02040503050406030204" pitchFamily="18" charset="0"/>
                              <a:ea typeface="Baskerville" panose="02020502070401020303" pitchFamily="18" charset="0"/>
                            </a:rPr>
                            <m:t>,</m:t>
                          </m:r>
                          <m:r>
                            <a:rPr lang="en-US" i="1">
                              <a:latin typeface="Cambria Math" panose="02040503050406030204" pitchFamily="18" charset="0"/>
                              <a:ea typeface="Baskerville" panose="02020502070401020303" pitchFamily="18" charset="0"/>
                            </a:rPr>
                            <m:t>𝑄</m:t>
                          </m:r>
                          <m:d>
                            <m:dPr>
                              <m:ctrlPr>
                                <a:rPr lang="en-US" i="1">
                                  <a:latin typeface="Cambria Math" panose="02040503050406030204" pitchFamily="18" charset="0"/>
                                  <a:ea typeface="Baskerville" panose="02020502070401020303" pitchFamily="18" charset="0"/>
                                </a:rPr>
                              </m:ctrlPr>
                            </m:dPr>
                            <m:e>
                              <m:sSub>
                                <m:sSubPr>
                                  <m:ctrlPr>
                                    <a:rPr lang="en-US" i="1">
                                      <a:latin typeface="Cambria Math" panose="02040503050406030204" pitchFamily="18" charset="0"/>
                                      <a:ea typeface="Baskerville" panose="02020502070401020303" pitchFamily="18" charset="0"/>
                                    </a:rPr>
                                  </m:ctrlPr>
                                </m:sSubPr>
                                <m:e>
                                  <m:r>
                                    <a:rPr lang="en-US" i="1">
                                      <a:latin typeface="Cambria Math" panose="02040503050406030204" pitchFamily="18" charset="0"/>
                                      <a:ea typeface="Baskerville" panose="02020502070401020303" pitchFamily="18" charset="0"/>
                                    </a:rPr>
                                    <m:t>𝑥</m:t>
                                  </m:r>
                                </m:e>
                                <m:sub>
                                  <m:r>
                                    <a:rPr lang="en-US" b="0" i="1" smtClean="0">
                                      <a:latin typeface="Cambria Math" panose="02040503050406030204" pitchFamily="18" charset="0"/>
                                      <a:ea typeface="Baskerville" panose="02020502070401020303" pitchFamily="18" charset="0"/>
                                    </a:rPr>
                                    <m:t>4</m:t>
                                  </m:r>
                                </m:sub>
                              </m:sSub>
                            </m:e>
                          </m:d>
                          <m:r>
                            <a:rPr lang="en-US" b="0" i="1" smtClean="0">
                              <a:latin typeface="Cambria Math" panose="02040503050406030204" pitchFamily="18" charset="0"/>
                              <a:ea typeface="Baskerville" panose="02020502070401020303" pitchFamily="18" charset="0"/>
                            </a:rPr>
                            <m:t>…</m:t>
                          </m:r>
                        </m:e>
                      </m:d>
                    </m:oMath>
                  </m:oMathPara>
                </a14:m>
                <a:endParaRPr lang="en-US" dirty="0">
                  <a:latin typeface="Baskerville" panose="02020502070401020303" pitchFamily="18" charset="0"/>
                  <a:ea typeface="Baskerville" panose="02020502070401020303" pitchFamily="18" charset="0"/>
                </a:endParaRPr>
              </a:p>
              <a:p>
                <a:pPr marL="0" indent="0">
                  <a:buNone/>
                </a:pPr>
                <a:r>
                  <a:rPr lang="en-US" dirty="0">
                    <a:latin typeface="Baskerville" panose="02020502070401020303" pitchFamily="18" charset="0"/>
                    <a:ea typeface="Baskerville" panose="02020502070401020303" pitchFamily="18" charset="0"/>
                  </a:rPr>
                  <a:t>Check which </a:t>
                </a:r>
                <a14:m>
                  <m:oMath xmlns:m="http://schemas.openxmlformats.org/officeDocument/2006/math">
                    <m:r>
                      <a:rPr lang="en-US" i="1">
                        <a:latin typeface="Cambria Math" panose="02040503050406030204" pitchFamily="18" charset="0"/>
                        <a:ea typeface="Baskerville" panose="02020502070401020303" pitchFamily="18" charset="0"/>
                      </a:rPr>
                      <m:t>𝑄</m:t>
                    </m:r>
                    <m:d>
                      <m:dPr>
                        <m:ctrlPr>
                          <a:rPr lang="en-US" i="1">
                            <a:latin typeface="Cambria Math" panose="02040503050406030204" pitchFamily="18" charset="0"/>
                            <a:ea typeface="Baskerville" panose="02020502070401020303" pitchFamily="18" charset="0"/>
                          </a:rPr>
                        </m:ctrlPr>
                      </m:dPr>
                      <m:e>
                        <m:sSub>
                          <m:sSubPr>
                            <m:ctrlPr>
                              <a:rPr lang="en-US" i="1">
                                <a:latin typeface="Cambria Math" panose="02040503050406030204" pitchFamily="18" charset="0"/>
                                <a:ea typeface="Baskerville" panose="02020502070401020303" pitchFamily="18" charset="0"/>
                              </a:rPr>
                            </m:ctrlPr>
                          </m:sSubPr>
                          <m:e>
                            <m:r>
                              <a:rPr lang="en-US" i="1">
                                <a:latin typeface="Cambria Math" panose="02040503050406030204" pitchFamily="18" charset="0"/>
                                <a:ea typeface="Baskerville" panose="02020502070401020303" pitchFamily="18" charset="0"/>
                              </a:rPr>
                              <m:t>𝑥</m:t>
                            </m:r>
                          </m:e>
                          <m:sub>
                            <m:r>
                              <a:rPr lang="en-US" i="1">
                                <a:latin typeface="Cambria Math" panose="02040503050406030204" pitchFamily="18" charset="0"/>
                                <a:ea typeface="Baskerville" panose="02020502070401020303" pitchFamily="18" charset="0"/>
                              </a:rPr>
                              <m:t>𝑖</m:t>
                            </m:r>
                          </m:sub>
                        </m:sSub>
                      </m:e>
                    </m:d>
                  </m:oMath>
                </a14:m>
                <a:r>
                  <a:rPr lang="en-US" dirty="0">
                    <a:latin typeface="Baskerville" panose="02020502070401020303" pitchFamily="18" charset="0"/>
                    <a:ea typeface="Baskerville" panose="02020502070401020303" pitchFamily="18" charset="0"/>
                  </a:rPr>
                  <a:t> in the interval is B-smooth number.</a:t>
                </a:r>
              </a:p>
            </p:txBody>
          </p:sp>
        </mc:Choice>
        <mc:Fallback>
          <p:sp>
            <p:nvSpPr>
              <p:cNvPr id="3" name="Content Placeholder 2">
                <a:extLst>
                  <a:ext uri="{FF2B5EF4-FFF2-40B4-BE49-F238E27FC236}">
                    <a16:creationId xmlns:a16="http://schemas.microsoft.com/office/drawing/2014/main" id="{6077E7BD-8C7E-2E42-852C-31B31F0C1951}"/>
                  </a:ext>
                </a:extLst>
              </p:cNvPr>
              <p:cNvSpPr>
                <a:spLocks noGrp="1" noRot="1" noChangeAspect="1" noMove="1" noResize="1" noEditPoints="1" noAdjustHandles="1" noChangeArrowheads="1" noChangeShapeType="1" noTextEdit="1"/>
              </p:cNvSpPr>
              <p:nvPr>
                <p:ph idx="1"/>
              </p:nvPr>
            </p:nvSpPr>
            <p:spPr>
              <a:blipFill>
                <a:blip r:embed="rId3"/>
                <a:stretch>
                  <a:fillRect l="-1217" t="-238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5981643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04B764-1CA0-D74D-B91A-59916FD611DB}"/>
              </a:ext>
            </a:extLst>
          </p:cNvPr>
          <p:cNvSpPr>
            <a:spLocks noGrp="1"/>
          </p:cNvSpPr>
          <p:nvPr>
            <p:ph type="title"/>
          </p:nvPr>
        </p:nvSpPr>
        <p:spPr/>
        <p:txBody>
          <a:bodyPr/>
          <a:lstStyle/>
          <a:p>
            <a:r>
              <a:rPr lang="en-US" dirty="0">
                <a:latin typeface="Baskerville" panose="02020502070401020303" pitchFamily="18" charset="0"/>
                <a:ea typeface="Baskerville" panose="02020502070401020303" pitchFamily="18" charset="0"/>
              </a:rPr>
              <a:t>Attempt 1 – </a:t>
            </a:r>
            <a:r>
              <a:rPr lang="en-US" sz="2800" dirty="0">
                <a:latin typeface="Baskerville" panose="02020502070401020303" pitchFamily="18" charset="0"/>
                <a:ea typeface="Baskerville" panose="02020502070401020303" pitchFamily="18" charset="0"/>
              </a:rPr>
              <a:t>Sieving by go through each element in the interval</a:t>
            </a:r>
            <a:endParaRPr lang="en-US" dirty="0">
              <a:latin typeface="Baskerville" panose="02020502070401020303" pitchFamily="18" charset="0"/>
              <a:ea typeface="Baskerville" panose="02020502070401020303" pitchFamily="18" charset="0"/>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2F6488B-F555-B94C-A28D-EE8A7AB8DC58}"/>
                  </a:ext>
                </a:extLst>
              </p:cNvPr>
              <p:cNvSpPr>
                <a:spLocks noGrp="1"/>
              </p:cNvSpPr>
              <p:nvPr>
                <p:ph idx="1"/>
              </p:nvPr>
            </p:nvSpPr>
            <p:spPr/>
            <p:txBody>
              <a:bodyPr/>
              <a:lstStyle/>
              <a:p>
                <a:pPr>
                  <a:buFont typeface="Wingdings" pitchFamily="2" charset="2"/>
                  <a:buChar char="v"/>
                </a:pPr>
                <a:r>
                  <a:rPr lang="en-US" dirty="0">
                    <a:latin typeface="Baskerville" panose="02020502070401020303" pitchFamily="18" charset="0"/>
                    <a:ea typeface="Baskerville" panose="02020502070401020303" pitchFamily="18" charset="0"/>
                  </a:rPr>
                  <a:t>We tried to sieve number by simply divide </a:t>
                </a:r>
                <a14:m>
                  <m:oMath xmlns:m="http://schemas.openxmlformats.org/officeDocument/2006/math">
                    <m:r>
                      <a:rPr lang="en-US" i="1">
                        <a:latin typeface="Cambria Math" panose="02040503050406030204" pitchFamily="18" charset="0"/>
                        <a:ea typeface="Baskerville" panose="02020502070401020303" pitchFamily="18" charset="0"/>
                      </a:rPr>
                      <m:t>𝑄</m:t>
                    </m:r>
                    <m:d>
                      <m:dPr>
                        <m:ctrlPr>
                          <a:rPr lang="en-US" i="1">
                            <a:latin typeface="Cambria Math" panose="02040503050406030204" pitchFamily="18" charset="0"/>
                            <a:ea typeface="Baskerville" panose="02020502070401020303" pitchFamily="18" charset="0"/>
                          </a:rPr>
                        </m:ctrlPr>
                      </m:dPr>
                      <m:e>
                        <m:sSub>
                          <m:sSubPr>
                            <m:ctrlPr>
                              <a:rPr lang="en-US" i="1">
                                <a:latin typeface="Cambria Math" panose="02040503050406030204" pitchFamily="18" charset="0"/>
                                <a:ea typeface="Baskerville" panose="02020502070401020303" pitchFamily="18" charset="0"/>
                              </a:rPr>
                            </m:ctrlPr>
                          </m:sSubPr>
                          <m:e>
                            <m:r>
                              <a:rPr lang="en-US" i="1">
                                <a:latin typeface="Cambria Math" panose="02040503050406030204" pitchFamily="18" charset="0"/>
                                <a:ea typeface="Baskerville" panose="02020502070401020303" pitchFamily="18" charset="0"/>
                              </a:rPr>
                              <m:t>𝑥</m:t>
                            </m:r>
                          </m:e>
                          <m:sub>
                            <m:r>
                              <a:rPr lang="en-US" i="1">
                                <a:latin typeface="Cambria Math" panose="02040503050406030204" pitchFamily="18" charset="0"/>
                                <a:ea typeface="Baskerville" panose="02020502070401020303" pitchFamily="18" charset="0"/>
                              </a:rPr>
                              <m:t>𝑖</m:t>
                            </m:r>
                          </m:sub>
                        </m:sSub>
                      </m:e>
                    </m:d>
                  </m:oMath>
                </a14:m>
                <a:r>
                  <a:rPr lang="en-US" dirty="0">
                    <a:latin typeface="Baskerville" panose="02020502070401020303" pitchFamily="18" charset="0"/>
                    <a:ea typeface="Baskerville" panose="02020502070401020303" pitchFamily="18" charset="0"/>
                  </a:rPr>
                  <a:t> by every prime number, but it is very inefficient, for a obvious reason, not every prime can be possible prime factor of </a:t>
                </a:r>
                <a14:m>
                  <m:oMath xmlns:m="http://schemas.openxmlformats.org/officeDocument/2006/math">
                    <m:r>
                      <a:rPr lang="en-US" i="1">
                        <a:latin typeface="Cambria Math" panose="02040503050406030204" pitchFamily="18" charset="0"/>
                        <a:ea typeface="Baskerville" panose="02020502070401020303" pitchFamily="18" charset="0"/>
                      </a:rPr>
                      <m:t>𝑄</m:t>
                    </m:r>
                    <m:d>
                      <m:dPr>
                        <m:ctrlPr>
                          <a:rPr lang="en-US" i="1">
                            <a:latin typeface="Cambria Math" panose="02040503050406030204" pitchFamily="18" charset="0"/>
                            <a:ea typeface="Baskerville" panose="02020502070401020303" pitchFamily="18" charset="0"/>
                          </a:rPr>
                        </m:ctrlPr>
                      </m:dPr>
                      <m:e>
                        <m:sSub>
                          <m:sSubPr>
                            <m:ctrlPr>
                              <a:rPr lang="en-US" i="1">
                                <a:latin typeface="Cambria Math" panose="02040503050406030204" pitchFamily="18" charset="0"/>
                                <a:ea typeface="Baskerville" panose="02020502070401020303" pitchFamily="18" charset="0"/>
                              </a:rPr>
                            </m:ctrlPr>
                          </m:sSubPr>
                          <m:e>
                            <m:r>
                              <a:rPr lang="en-US" i="1">
                                <a:latin typeface="Cambria Math" panose="02040503050406030204" pitchFamily="18" charset="0"/>
                                <a:ea typeface="Baskerville" panose="02020502070401020303" pitchFamily="18" charset="0"/>
                              </a:rPr>
                              <m:t>𝑥</m:t>
                            </m:r>
                          </m:e>
                          <m:sub>
                            <m:r>
                              <a:rPr lang="en-US" i="1">
                                <a:latin typeface="Cambria Math" panose="02040503050406030204" pitchFamily="18" charset="0"/>
                                <a:ea typeface="Baskerville" panose="02020502070401020303" pitchFamily="18" charset="0"/>
                              </a:rPr>
                              <m:t>𝑖</m:t>
                            </m:r>
                          </m:sub>
                        </m:sSub>
                      </m:e>
                    </m:d>
                  </m:oMath>
                </a14:m>
                <a:r>
                  <a:rPr lang="en-US" dirty="0">
                    <a:latin typeface="Baskerville" panose="02020502070401020303" pitchFamily="18" charset="0"/>
                    <a:ea typeface="Baskerville" panose="02020502070401020303" pitchFamily="18" charset="0"/>
                  </a:rPr>
                  <a:t>.</a:t>
                </a:r>
              </a:p>
              <a:p>
                <a:pPr marL="0" indent="0">
                  <a:buNone/>
                </a:pPr>
                <a:endParaRPr lang="en-US" dirty="0">
                  <a:latin typeface="Baskerville" panose="02020502070401020303" pitchFamily="18" charset="0"/>
                  <a:ea typeface="Baskerville" panose="02020502070401020303" pitchFamily="18" charset="0"/>
                </a:endParaRPr>
              </a:p>
              <a:p>
                <a:pPr marL="0" indent="0">
                  <a:buNone/>
                </a:pPr>
                <a:r>
                  <a:rPr lang="en-US" dirty="0">
                    <a:latin typeface="Baskerville" panose="02020502070401020303" pitchFamily="18" charset="0"/>
                    <a:ea typeface="Baskerville" panose="02020502070401020303" pitchFamily="18" charset="0"/>
                  </a:rPr>
                  <a:t>    </a:t>
                </a:r>
              </a:p>
            </p:txBody>
          </p:sp>
        </mc:Choice>
        <mc:Fallback xmlns="">
          <p:sp>
            <p:nvSpPr>
              <p:cNvPr id="3" name="Content Placeholder 2">
                <a:extLst>
                  <a:ext uri="{FF2B5EF4-FFF2-40B4-BE49-F238E27FC236}">
                    <a16:creationId xmlns:a16="http://schemas.microsoft.com/office/drawing/2014/main" id="{72F6488B-F555-B94C-A28D-EE8A7AB8DC58}"/>
                  </a:ext>
                </a:extLst>
              </p:cNvPr>
              <p:cNvSpPr>
                <a:spLocks noGrp="1" noRot="1" noChangeAspect="1" noMove="1" noResize="1" noEditPoints="1" noAdjustHandles="1" noChangeArrowheads="1" noChangeShapeType="1" noTextEdit="1"/>
              </p:cNvSpPr>
              <p:nvPr>
                <p:ph idx="1"/>
              </p:nvPr>
            </p:nvSpPr>
            <p:spPr>
              <a:blipFill>
                <a:blip r:embed="rId2"/>
                <a:stretch>
                  <a:fillRect l="-965" t="-2632" r="-844"/>
                </a:stretch>
              </a:blipFill>
            </p:spPr>
            <p:txBody>
              <a:bodyPr/>
              <a:lstStyle/>
              <a:p>
                <a:r>
                  <a:rPr lang="en-US">
                    <a:noFill/>
                  </a:rPr>
                  <a:t> </a:t>
                </a:r>
              </a:p>
            </p:txBody>
          </p:sp>
        </mc:Fallback>
      </mc:AlternateContent>
    </p:spTree>
    <p:extLst>
      <p:ext uri="{BB962C8B-B14F-4D97-AF65-F5344CB8AC3E}">
        <p14:creationId xmlns:p14="http://schemas.microsoft.com/office/powerpoint/2010/main" val="35129553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04B764-1CA0-D74D-B91A-59916FD611DB}"/>
              </a:ext>
            </a:extLst>
          </p:cNvPr>
          <p:cNvSpPr>
            <a:spLocks noGrp="1"/>
          </p:cNvSpPr>
          <p:nvPr>
            <p:ph type="title"/>
          </p:nvPr>
        </p:nvSpPr>
        <p:spPr/>
        <p:txBody>
          <a:bodyPr/>
          <a:lstStyle/>
          <a:p>
            <a:r>
              <a:rPr lang="en-US" dirty="0">
                <a:latin typeface="Baskerville" panose="02020502070401020303" pitchFamily="18" charset="0"/>
                <a:ea typeface="Baskerville" panose="02020502070401020303" pitchFamily="18" charset="0"/>
              </a:rPr>
              <a:t>Attempt 1 – </a:t>
            </a:r>
            <a:r>
              <a:rPr lang="en-US" sz="2800" dirty="0">
                <a:latin typeface="Baskerville" panose="02020502070401020303" pitchFamily="18" charset="0"/>
                <a:ea typeface="Baskerville" panose="02020502070401020303" pitchFamily="18" charset="0"/>
              </a:rPr>
              <a:t>Sieving by go through each element in the interval</a:t>
            </a:r>
            <a:endParaRPr lang="en-US" dirty="0">
              <a:latin typeface="Baskerville" panose="02020502070401020303" pitchFamily="18" charset="0"/>
              <a:ea typeface="Baskerville" panose="02020502070401020303" pitchFamily="18" charset="0"/>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2F6488B-F555-B94C-A28D-EE8A7AB8DC58}"/>
                  </a:ext>
                </a:extLst>
              </p:cNvPr>
              <p:cNvSpPr>
                <a:spLocks noGrp="1"/>
              </p:cNvSpPr>
              <p:nvPr>
                <p:ph idx="1"/>
              </p:nvPr>
            </p:nvSpPr>
            <p:spPr/>
            <p:txBody>
              <a:bodyPr/>
              <a:lstStyle/>
              <a:p>
                <a:pPr>
                  <a:buFont typeface="Wingdings" pitchFamily="2" charset="2"/>
                  <a:buChar char="v"/>
                </a:pPr>
                <a:r>
                  <a:rPr lang="en-US" dirty="0">
                    <a:latin typeface="Baskerville" panose="02020502070401020303" pitchFamily="18" charset="0"/>
                    <a:ea typeface="Baskerville" panose="02020502070401020303" pitchFamily="18" charset="0"/>
                  </a:rPr>
                  <a:t>We tried to sieve number by simply divide </a:t>
                </a:r>
                <a14:m>
                  <m:oMath xmlns:m="http://schemas.openxmlformats.org/officeDocument/2006/math">
                    <m:r>
                      <a:rPr lang="en-US" i="1">
                        <a:latin typeface="Cambria Math" panose="02040503050406030204" pitchFamily="18" charset="0"/>
                        <a:ea typeface="Baskerville" panose="02020502070401020303" pitchFamily="18" charset="0"/>
                      </a:rPr>
                      <m:t>𝑄</m:t>
                    </m:r>
                    <m:d>
                      <m:dPr>
                        <m:ctrlPr>
                          <a:rPr lang="en-US" i="1">
                            <a:latin typeface="Cambria Math" panose="02040503050406030204" pitchFamily="18" charset="0"/>
                            <a:ea typeface="Baskerville" panose="02020502070401020303" pitchFamily="18" charset="0"/>
                          </a:rPr>
                        </m:ctrlPr>
                      </m:dPr>
                      <m:e>
                        <m:sSub>
                          <m:sSubPr>
                            <m:ctrlPr>
                              <a:rPr lang="en-US" i="1">
                                <a:latin typeface="Cambria Math" panose="02040503050406030204" pitchFamily="18" charset="0"/>
                                <a:ea typeface="Baskerville" panose="02020502070401020303" pitchFamily="18" charset="0"/>
                              </a:rPr>
                            </m:ctrlPr>
                          </m:sSubPr>
                          <m:e>
                            <m:r>
                              <a:rPr lang="en-US" i="1">
                                <a:latin typeface="Cambria Math" panose="02040503050406030204" pitchFamily="18" charset="0"/>
                                <a:ea typeface="Baskerville" panose="02020502070401020303" pitchFamily="18" charset="0"/>
                              </a:rPr>
                              <m:t>𝑥</m:t>
                            </m:r>
                          </m:e>
                          <m:sub>
                            <m:r>
                              <a:rPr lang="en-US" i="1">
                                <a:latin typeface="Cambria Math" panose="02040503050406030204" pitchFamily="18" charset="0"/>
                                <a:ea typeface="Baskerville" panose="02020502070401020303" pitchFamily="18" charset="0"/>
                              </a:rPr>
                              <m:t>𝑖</m:t>
                            </m:r>
                          </m:sub>
                        </m:sSub>
                      </m:e>
                    </m:d>
                  </m:oMath>
                </a14:m>
                <a:r>
                  <a:rPr lang="en-US" dirty="0">
                    <a:latin typeface="Baskerville" panose="02020502070401020303" pitchFamily="18" charset="0"/>
                    <a:ea typeface="Baskerville" panose="02020502070401020303" pitchFamily="18" charset="0"/>
                  </a:rPr>
                  <a:t> by every prime number, but it is very inefficient, for a obvious reason, not every prime can be possible prime factor of </a:t>
                </a:r>
                <a14:m>
                  <m:oMath xmlns:m="http://schemas.openxmlformats.org/officeDocument/2006/math">
                    <m:r>
                      <a:rPr lang="en-US" i="1">
                        <a:latin typeface="Cambria Math" panose="02040503050406030204" pitchFamily="18" charset="0"/>
                        <a:ea typeface="Baskerville" panose="02020502070401020303" pitchFamily="18" charset="0"/>
                      </a:rPr>
                      <m:t>𝑄</m:t>
                    </m:r>
                    <m:d>
                      <m:dPr>
                        <m:ctrlPr>
                          <a:rPr lang="en-US" i="1">
                            <a:latin typeface="Cambria Math" panose="02040503050406030204" pitchFamily="18" charset="0"/>
                            <a:ea typeface="Baskerville" panose="02020502070401020303" pitchFamily="18" charset="0"/>
                          </a:rPr>
                        </m:ctrlPr>
                      </m:dPr>
                      <m:e>
                        <m:sSub>
                          <m:sSubPr>
                            <m:ctrlPr>
                              <a:rPr lang="en-US" i="1">
                                <a:latin typeface="Cambria Math" panose="02040503050406030204" pitchFamily="18" charset="0"/>
                                <a:ea typeface="Baskerville" panose="02020502070401020303" pitchFamily="18" charset="0"/>
                              </a:rPr>
                            </m:ctrlPr>
                          </m:sSubPr>
                          <m:e>
                            <m:r>
                              <a:rPr lang="en-US" i="1">
                                <a:latin typeface="Cambria Math" panose="02040503050406030204" pitchFamily="18" charset="0"/>
                                <a:ea typeface="Baskerville" panose="02020502070401020303" pitchFamily="18" charset="0"/>
                              </a:rPr>
                              <m:t>𝑥</m:t>
                            </m:r>
                          </m:e>
                          <m:sub>
                            <m:r>
                              <a:rPr lang="en-US" i="1">
                                <a:latin typeface="Cambria Math" panose="02040503050406030204" pitchFamily="18" charset="0"/>
                                <a:ea typeface="Baskerville" panose="02020502070401020303" pitchFamily="18" charset="0"/>
                              </a:rPr>
                              <m:t>𝑖</m:t>
                            </m:r>
                          </m:sub>
                        </m:sSub>
                      </m:e>
                    </m:d>
                  </m:oMath>
                </a14:m>
                <a:r>
                  <a:rPr lang="en-US" dirty="0">
                    <a:latin typeface="Baskerville" panose="02020502070401020303" pitchFamily="18" charset="0"/>
                    <a:ea typeface="Baskerville" panose="02020502070401020303" pitchFamily="18" charset="0"/>
                  </a:rPr>
                  <a:t>.</a:t>
                </a:r>
              </a:p>
              <a:p>
                <a:pPr marL="0" indent="0">
                  <a:buNone/>
                </a:pPr>
                <a:endParaRPr lang="en-US" dirty="0">
                  <a:latin typeface="Baskerville" panose="02020502070401020303" pitchFamily="18" charset="0"/>
                  <a:ea typeface="Baskerville" panose="02020502070401020303" pitchFamily="18" charset="0"/>
                </a:endParaRPr>
              </a:p>
              <a:p>
                <a:pPr marL="0" indent="0">
                  <a:buNone/>
                </a:pPr>
                <a:r>
                  <a:rPr lang="en-US" dirty="0">
                    <a:latin typeface="Baskerville" panose="02020502070401020303" pitchFamily="18" charset="0"/>
                    <a:ea typeface="Baskerville" panose="02020502070401020303" pitchFamily="18" charset="0"/>
                  </a:rPr>
                  <a:t>    So we modify out algorithm:</a:t>
                </a:r>
              </a:p>
              <a:p>
                <a:pPr>
                  <a:buFont typeface="Wingdings" pitchFamily="2" charset="2"/>
                  <a:buChar char="v"/>
                </a:pPr>
                <a:r>
                  <a:rPr lang="en-US" dirty="0">
                    <a:latin typeface="Baskerville" panose="02020502070401020303" pitchFamily="18" charset="0"/>
                    <a:ea typeface="Baskerville" panose="02020502070401020303" pitchFamily="18" charset="0"/>
                  </a:rPr>
                  <a:t>To sieve number by divide </a:t>
                </a:r>
                <a14:m>
                  <m:oMath xmlns:m="http://schemas.openxmlformats.org/officeDocument/2006/math">
                    <m:r>
                      <a:rPr lang="en-US" i="1">
                        <a:latin typeface="Cambria Math" panose="02040503050406030204" pitchFamily="18" charset="0"/>
                        <a:ea typeface="Baskerville" panose="02020502070401020303" pitchFamily="18" charset="0"/>
                      </a:rPr>
                      <m:t>𝑄</m:t>
                    </m:r>
                    <m:d>
                      <m:dPr>
                        <m:ctrlPr>
                          <a:rPr lang="en-US" i="1">
                            <a:latin typeface="Cambria Math" panose="02040503050406030204" pitchFamily="18" charset="0"/>
                            <a:ea typeface="Baskerville" panose="02020502070401020303" pitchFamily="18" charset="0"/>
                          </a:rPr>
                        </m:ctrlPr>
                      </m:dPr>
                      <m:e>
                        <m:sSub>
                          <m:sSubPr>
                            <m:ctrlPr>
                              <a:rPr lang="en-US" i="1">
                                <a:latin typeface="Cambria Math" panose="02040503050406030204" pitchFamily="18" charset="0"/>
                                <a:ea typeface="Baskerville" panose="02020502070401020303" pitchFamily="18" charset="0"/>
                              </a:rPr>
                            </m:ctrlPr>
                          </m:sSubPr>
                          <m:e>
                            <m:r>
                              <a:rPr lang="en-US" i="1">
                                <a:latin typeface="Cambria Math" panose="02040503050406030204" pitchFamily="18" charset="0"/>
                                <a:ea typeface="Baskerville" panose="02020502070401020303" pitchFamily="18" charset="0"/>
                              </a:rPr>
                              <m:t>𝑥</m:t>
                            </m:r>
                          </m:e>
                          <m:sub>
                            <m:r>
                              <a:rPr lang="en-US" i="1">
                                <a:latin typeface="Cambria Math" panose="02040503050406030204" pitchFamily="18" charset="0"/>
                                <a:ea typeface="Baskerville" panose="02020502070401020303" pitchFamily="18" charset="0"/>
                              </a:rPr>
                              <m:t>𝑖</m:t>
                            </m:r>
                          </m:sub>
                        </m:sSub>
                      </m:e>
                    </m:d>
                  </m:oMath>
                </a14:m>
                <a:r>
                  <a:rPr lang="en-US" dirty="0">
                    <a:latin typeface="Baskerville" panose="02020502070401020303" pitchFamily="18" charset="0"/>
                    <a:ea typeface="Baskerville" panose="02020502070401020303" pitchFamily="18" charset="0"/>
                  </a:rPr>
                  <a:t> by every prime in the factor base list.</a:t>
                </a:r>
              </a:p>
            </p:txBody>
          </p:sp>
        </mc:Choice>
        <mc:Fallback xmlns="">
          <p:sp>
            <p:nvSpPr>
              <p:cNvPr id="3" name="Content Placeholder 2">
                <a:extLst>
                  <a:ext uri="{FF2B5EF4-FFF2-40B4-BE49-F238E27FC236}">
                    <a16:creationId xmlns:a16="http://schemas.microsoft.com/office/drawing/2014/main" id="{72F6488B-F555-B94C-A28D-EE8A7AB8DC58}"/>
                  </a:ext>
                </a:extLst>
              </p:cNvPr>
              <p:cNvSpPr>
                <a:spLocks noGrp="1" noRot="1" noChangeAspect="1" noMove="1" noResize="1" noEditPoints="1" noAdjustHandles="1" noChangeArrowheads="1" noChangeShapeType="1" noTextEdit="1"/>
              </p:cNvSpPr>
              <p:nvPr>
                <p:ph idx="1"/>
              </p:nvPr>
            </p:nvSpPr>
            <p:spPr>
              <a:blipFill>
                <a:blip r:embed="rId2"/>
                <a:stretch>
                  <a:fillRect l="-965" t="-2632" r="-1086"/>
                </a:stretch>
              </a:blipFill>
            </p:spPr>
            <p:txBody>
              <a:bodyPr/>
              <a:lstStyle/>
              <a:p>
                <a:r>
                  <a:rPr lang="en-US">
                    <a:noFill/>
                  </a:rPr>
                  <a:t> </a:t>
                </a:r>
              </a:p>
            </p:txBody>
          </p:sp>
        </mc:Fallback>
      </mc:AlternateContent>
    </p:spTree>
    <p:extLst>
      <p:ext uri="{BB962C8B-B14F-4D97-AF65-F5344CB8AC3E}">
        <p14:creationId xmlns:p14="http://schemas.microsoft.com/office/powerpoint/2010/main" val="21166036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E85CB6-BD99-B244-8991-A733EFB2BA06}"/>
              </a:ext>
            </a:extLst>
          </p:cNvPr>
          <p:cNvSpPr>
            <a:spLocks noGrp="1"/>
          </p:cNvSpPr>
          <p:nvPr>
            <p:ph type="title"/>
          </p:nvPr>
        </p:nvSpPr>
        <p:spPr>
          <a:xfrm>
            <a:off x="402771" y="234498"/>
            <a:ext cx="10515600" cy="886732"/>
          </a:xfrm>
        </p:spPr>
        <p:txBody>
          <a:bodyPr/>
          <a:lstStyle/>
          <a:p>
            <a:r>
              <a:rPr lang="en-US" dirty="0">
                <a:latin typeface="Baskerville" panose="02020502070401020303" pitchFamily="18" charset="0"/>
                <a:ea typeface="Baskerville" panose="02020502070401020303" pitchFamily="18" charset="0"/>
              </a:rPr>
              <a:t>Our Problem</a:t>
            </a:r>
          </a:p>
        </p:txBody>
      </p:sp>
      <p:sp>
        <p:nvSpPr>
          <p:cNvPr id="3" name="Content Placeholder 2">
            <a:extLst>
              <a:ext uri="{FF2B5EF4-FFF2-40B4-BE49-F238E27FC236}">
                <a16:creationId xmlns:a16="http://schemas.microsoft.com/office/drawing/2014/main" id="{CFD01BC2-9920-5548-B2B3-E1894E1BEC67}"/>
              </a:ext>
            </a:extLst>
          </p:cNvPr>
          <p:cNvSpPr>
            <a:spLocks noGrp="1"/>
          </p:cNvSpPr>
          <p:nvPr>
            <p:ph idx="1"/>
          </p:nvPr>
        </p:nvSpPr>
        <p:spPr>
          <a:xfrm>
            <a:off x="402771" y="1121230"/>
            <a:ext cx="11700530" cy="4351338"/>
          </a:xfrm>
        </p:spPr>
        <p:txBody>
          <a:bodyPr>
            <a:normAutofit/>
          </a:bodyPr>
          <a:lstStyle/>
          <a:p>
            <a:pPr marL="0" indent="0">
              <a:buNone/>
            </a:pPr>
            <a:r>
              <a:rPr lang="en-US" dirty="0">
                <a:latin typeface="Baskerville" panose="02020502070401020303" pitchFamily="18" charset="0"/>
                <a:ea typeface="Baskerville" panose="02020502070401020303" pitchFamily="18" charset="0"/>
              </a:rPr>
              <a:t>Bob sent Alice an encrypted message using the RSA cryptosystem, and the English plaintext was first converted to a numerical value by taking the place of each letter in the alphabet (1-26).</a:t>
            </a:r>
          </a:p>
          <a:p>
            <a:pPr marL="0" indent="0">
              <a:buNone/>
            </a:pPr>
            <a:r>
              <a:rPr lang="en-US" dirty="0">
                <a:latin typeface="Baskerville" panose="02020502070401020303" pitchFamily="18" charset="0"/>
                <a:ea typeface="Baskerville" panose="02020502070401020303" pitchFamily="18" charset="0"/>
              </a:rPr>
              <a:t>Alice's Public information:</a:t>
            </a:r>
          </a:p>
          <a:p>
            <a:pPr marL="0" indent="0">
              <a:buNone/>
            </a:pPr>
            <a:r>
              <a:rPr lang="en-US" dirty="0">
                <a:latin typeface="Baskerville" panose="02020502070401020303" pitchFamily="18" charset="0"/>
                <a:ea typeface="Baskerville" panose="02020502070401020303" pitchFamily="18" charset="0"/>
              </a:rPr>
              <a:t>e = 17</a:t>
            </a:r>
          </a:p>
          <a:p>
            <a:pPr marL="0" indent="0">
              <a:buNone/>
            </a:pPr>
            <a:r>
              <a:rPr lang="en-US" dirty="0">
                <a:latin typeface="Baskerville" panose="02020502070401020303" pitchFamily="18" charset="0"/>
                <a:ea typeface="Baskerville" panose="02020502070401020303" pitchFamily="18" charset="0"/>
              </a:rPr>
              <a:t>n = </a:t>
            </a:r>
            <a:r>
              <a:rPr lang="en-US" sz="2400" dirty="0">
                <a:latin typeface="Baskerville" panose="02020502070401020303" pitchFamily="18" charset="0"/>
                <a:ea typeface="Baskerville" panose="02020502070401020303" pitchFamily="18" charset="0"/>
              </a:rPr>
              <a:t>8914790480356739698870346064785063349538970900960080554109204000262737</a:t>
            </a:r>
          </a:p>
          <a:p>
            <a:pPr marL="0" indent="0">
              <a:buNone/>
            </a:pPr>
            <a:r>
              <a:rPr lang="en-US" dirty="0">
                <a:latin typeface="Baskerville" panose="02020502070401020303" pitchFamily="18" charset="0"/>
                <a:ea typeface="Baskerville" panose="02020502070401020303" pitchFamily="18" charset="0"/>
              </a:rPr>
              <a:t>Bob's encrypted message is </a:t>
            </a:r>
            <a:r>
              <a:rPr lang="en-US" sz="2600" dirty="0">
                <a:latin typeface="Baskerville" panose="02020502070401020303" pitchFamily="18" charset="0"/>
                <a:ea typeface="Baskerville" panose="02020502070401020303" pitchFamily="18" charset="0"/>
              </a:rPr>
              <a:t>140180363337540631324869726839735108443782598997060166135172957494938</a:t>
            </a:r>
          </a:p>
        </p:txBody>
      </p:sp>
    </p:spTree>
    <p:extLst>
      <p:ext uri="{BB962C8B-B14F-4D97-AF65-F5344CB8AC3E}">
        <p14:creationId xmlns:p14="http://schemas.microsoft.com/office/powerpoint/2010/main" val="20768172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04B764-1CA0-D74D-B91A-59916FD611DB}"/>
              </a:ext>
            </a:extLst>
          </p:cNvPr>
          <p:cNvSpPr>
            <a:spLocks noGrp="1"/>
          </p:cNvSpPr>
          <p:nvPr>
            <p:ph type="title"/>
          </p:nvPr>
        </p:nvSpPr>
        <p:spPr/>
        <p:txBody>
          <a:bodyPr/>
          <a:lstStyle/>
          <a:p>
            <a:r>
              <a:rPr lang="en-US" dirty="0">
                <a:latin typeface="Baskerville" panose="02020502070401020303" pitchFamily="18" charset="0"/>
                <a:ea typeface="Baskerville" panose="02020502070401020303" pitchFamily="18" charset="0"/>
              </a:rPr>
              <a:t>Attempt 2 – </a:t>
            </a:r>
            <a:r>
              <a:rPr lang="en-US" sz="3600" dirty="0">
                <a:latin typeface="Baskerville" panose="02020502070401020303" pitchFamily="18" charset="0"/>
                <a:ea typeface="Baskerville" panose="02020502070401020303" pitchFamily="18" charset="0"/>
              </a:rPr>
              <a:t>Sieving by “jumping”</a:t>
            </a:r>
            <a:endParaRPr lang="en-US" dirty="0">
              <a:latin typeface="Baskerville" panose="02020502070401020303" pitchFamily="18" charset="0"/>
              <a:ea typeface="Baskerville" panose="02020502070401020303" pitchFamily="18" charset="0"/>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2F6488B-F555-B94C-A28D-EE8A7AB8DC58}"/>
                  </a:ext>
                </a:extLst>
              </p:cNvPr>
              <p:cNvSpPr>
                <a:spLocks noGrp="1"/>
              </p:cNvSpPr>
              <p:nvPr>
                <p:ph idx="1"/>
              </p:nvPr>
            </p:nvSpPr>
            <p:spPr>
              <a:xfrm>
                <a:off x="838199" y="1825625"/>
                <a:ext cx="10842171" cy="4667250"/>
              </a:xfrm>
            </p:spPr>
            <p:txBody>
              <a:bodyPr>
                <a:normAutofit/>
              </a:bodyPr>
              <a:lstStyle/>
              <a:p>
                <a:pPr marL="0" indent="0">
                  <a:buNone/>
                </a:pPr>
                <a:r>
                  <a:rPr lang="en-US" dirty="0">
                    <a:latin typeface="Baskerville" panose="02020502070401020303" pitchFamily="18" charset="0"/>
                    <a:ea typeface="Baskerville" panose="02020502070401020303" pitchFamily="18" charset="0"/>
                  </a:rPr>
                  <a:t>Observe the following relation:</a:t>
                </a: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ea typeface="Cambria Math" panose="02040503050406030204" pitchFamily="18" charset="0"/>
                        </a:rPr>
                        <m:t>𝑄</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𝑥</m:t>
                          </m:r>
                        </m:e>
                      </m:d>
                      <m:r>
                        <a:rPr lang="en-US" i="1">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𝑥</m:t>
                          </m:r>
                        </m:e>
                        <m:sup>
                          <m:r>
                            <a:rPr lang="en-US" b="0" i="1" smtClean="0">
                              <a:latin typeface="Cambria Math" panose="02040503050406030204" pitchFamily="18" charset="0"/>
                              <a:ea typeface="Cambria Math" panose="02040503050406030204" pitchFamily="18" charset="0"/>
                            </a:rPr>
                            <m:t>2</m:t>
                          </m:r>
                        </m:sup>
                      </m:sSup>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𝑛</m:t>
                      </m:r>
                    </m:oMath>
                  </m:oMathPara>
                </a14:m>
                <a:endParaRPr lang="en-US" dirty="0">
                  <a:latin typeface="Baskerville" panose="02020502070401020303" pitchFamily="18" charset="0"/>
                  <a:ea typeface="Baskerville" panose="02020502070401020303" pitchFamily="18" charset="0"/>
                </a:endParaRP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ea typeface="Cambria Math" panose="02040503050406030204" pitchFamily="18" charset="0"/>
                        </a:rPr>
                        <m:t>𝑄</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𝑘</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𝑝</m:t>
                              </m:r>
                            </m:e>
                            <m:sub>
                              <m:r>
                                <a:rPr lang="en-US" b="0" i="1" smtClean="0">
                                  <a:latin typeface="Cambria Math" panose="02040503050406030204" pitchFamily="18" charset="0"/>
                                  <a:ea typeface="Cambria Math" panose="02040503050406030204" pitchFamily="18" charset="0"/>
                                </a:rPr>
                                <m:t>𝑖</m:t>
                              </m:r>
                            </m:sub>
                          </m:sSub>
                        </m:e>
                      </m:d>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𝑘</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𝑝</m:t>
                              </m:r>
                            </m:e>
                            <m:sub>
                              <m:r>
                                <a:rPr lang="en-US" b="0" i="1" smtClean="0">
                                  <a:latin typeface="Cambria Math" panose="02040503050406030204" pitchFamily="18" charset="0"/>
                                  <a:ea typeface="Cambria Math" panose="02040503050406030204" pitchFamily="18" charset="0"/>
                                </a:rPr>
                                <m:t>𝑖</m:t>
                              </m:r>
                            </m:sub>
                          </m:sSub>
                          <m:r>
                            <a:rPr lang="en-US" b="0" i="1" smtClean="0">
                              <a:latin typeface="Cambria Math" panose="02040503050406030204" pitchFamily="18" charset="0"/>
                              <a:ea typeface="Cambria Math" panose="02040503050406030204" pitchFamily="18" charset="0"/>
                            </a:rPr>
                            <m:t>)</m:t>
                          </m:r>
                        </m:e>
                        <m:sup>
                          <m:r>
                            <a:rPr lang="en-US" i="1">
                              <a:latin typeface="Cambria Math" panose="02040503050406030204" pitchFamily="18" charset="0"/>
                              <a:ea typeface="Cambria Math" panose="02040503050406030204" pitchFamily="18" charset="0"/>
                            </a:rPr>
                            <m:t>2</m:t>
                          </m:r>
                        </m:sup>
                      </m:sSup>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𝑛</m:t>
                      </m:r>
                    </m:oMath>
                  </m:oMathPara>
                </a14:m>
                <a:endParaRPr lang="en-US" dirty="0">
                  <a:latin typeface="Baskerville" panose="02020502070401020303" pitchFamily="18" charset="0"/>
                  <a:ea typeface="Baskerville" panose="02020502070401020303" pitchFamily="18" charset="0"/>
                </a:endParaRP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𝑥</m:t>
                          </m:r>
                        </m:e>
                        <m:sup>
                          <m:r>
                            <a:rPr lang="en-US" i="1">
                              <a:latin typeface="Cambria Math" panose="02040503050406030204" pitchFamily="18" charset="0"/>
                              <a:ea typeface="Cambria Math" panose="02040503050406030204" pitchFamily="18" charset="0"/>
                            </a:rPr>
                            <m:t>2</m:t>
                          </m:r>
                        </m:sup>
                      </m:sSup>
                      <m:r>
                        <a:rPr lang="en-US" b="0" i="1" smtClean="0">
                          <a:latin typeface="Cambria Math" panose="02040503050406030204" pitchFamily="18" charset="0"/>
                          <a:ea typeface="Cambria Math" panose="02040503050406030204" pitchFamily="18" charset="0"/>
                        </a:rPr>
                        <m:t>+2</m:t>
                      </m:r>
                      <m:r>
                        <a:rPr lang="en-US" b="0" i="1" smtClean="0">
                          <a:latin typeface="Cambria Math" panose="02040503050406030204" pitchFamily="18" charset="0"/>
                          <a:ea typeface="Cambria Math" panose="02040503050406030204" pitchFamily="18" charset="0"/>
                        </a:rPr>
                        <m:t>𝑥𝑘</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𝑝</m:t>
                          </m:r>
                        </m:e>
                        <m:sub>
                          <m:r>
                            <a:rPr lang="en-US" b="0" i="1" smtClean="0">
                              <a:latin typeface="Cambria Math" panose="02040503050406030204" pitchFamily="18" charset="0"/>
                              <a:ea typeface="Cambria Math" panose="02040503050406030204" pitchFamily="18" charset="0"/>
                            </a:rPr>
                            <m:t>𝑖</m:t>
                          </m:r>
                        </m:sub>
                      </m:sSub>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𝑘</m:t>
                          </m:r>
                        </m:e>
                        <m:sup>
                          <m:r>
                            <a:rPr lang="en-US" b="0" i="1" smtClean="0">
                              <a:latin typeface="Cambria Math" panose="02040503050406030204" pitchFamily="18" charset="0"/>
                              <a:ea typeface="Cambria Math" panose="02040503050406030204" pitchFamily="18" charset="0"/>
                            </a:rPr>
                            <m:t>2</m:t>
                          </m:r>
                        </m:sup>
                      </m:sSup>
                      <m:sSubSup>
                        <m:sSubSupPr>
                          <m:ctrlPr>
                            <a:rPr lang="en-US" b="0" i="1" smtClean="0">
                              <a:latin typeface="Cambria Math" panose="02040503050406030204" pitchFamily="18" charset="0"/>
                              <a:ea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𝑝</m:t>
                          </m:r>
                        </m:e>
                        <m:sub>
                          <m:r>
                            <a:rPr lang="en-US" b="0" i="1" smtClean="0">
                              <a:latin typeface="Cambria Math" panose="02040503050406030204" pitchFamily="18" charset="0"/>
                              <a:ea typeface="Cambria Math" panose="02040503050406030204" pitchFamily="18" charset="0"/>
                            </a:rPr>
                            <m:t>𝑖</m:t>
                          </m:r>
                        </m:sub>
                        <m:sup>
                          <m:r>
                            <a:rPr lang="en-US" b="0" i="1" smtClean="0">
                              <a:latin typeface="Cambria Math" panose="02040503050406030204" pitchFamily="18" charset="0"/>
                              <a:ea typeface="Cambria Math" panose="02040503050406030204" pitchFamily="18" charset="0"/>
                            </a:rPr>
                            <m:t>2</m:t>
                          </m:r>
                        </m:sup>
                      </m:sSubSup>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𝑛</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𝑚𝑜𝑑</m:t>
                      </m:r>
                      <m:r>
                        <a:rPr lang="en-US" b="0" i="1" smtClean="0">
                          <a:latin typeface="Cambria Math" panose="02040503050406030204" pitchFamily="18" charset="0"/>
                          <a:ea typeface="Cambria Math" panose="02040503050406030204" pitchFamily="18" charset="0"/>
                        </a:rPr>
                        <m:t> </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𝑝</m:t>
                          </m:r>
                        </m:e>
                        <m:sub>
                          <m:r>
                            <a:rPr lang="en-US" b="0" i="1" smtClean="0">
                              <a:latin typeface="Cambria Math" panose="02040503050406030204" pitchFamily="18" charset="0"/>
                              <a:ea typeface="Cambria Math" panose="02040503050406030204" pitchFamily="18" charset="0"/>
                            </a:rPr>
                            <m:t>𝑖</m:t>
                          </m:r>
                        </m:sub>
                      </m:sSub>
                      <m:r>
                        <a:rPr lang="en-US" b="0" i="1" smtClean="0">
                          <a:latin typeface="Cambria Math" panose="02040503050406030204" pitchFamily="18" charset="0"/>
                          <a:ea typeface="Cambria Math" panose="02040503050406030204" pitchFamily="18" charset="0"/>
                        </a:rPr>
                        <m:t>)</m:t>
                      </m:r>
                    </m:oMath>
                  </m:oMathPara>
                </a14:m>
                <a:endParaRPr lang="en-US" dirty="0">
                  <a:latin typeface="Baskerville" panose="02020502070401020303" pitchFamily="18" charset="0"/>
                  <a:ea typeface="Baskerville" panose="02020502070401020303" pitchFamily="18" charset="0"/>
                </a:endParaRP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𝑥</m:t>
                          </m:r>
                        </m:e>
                        <m:sup>
                          <m:r>
                            <a:rPr lang="en-US" i="1">
                              <a:latin typeface="Cambria Math" panose="02040503050406030204" pitchFamily="18" charset="0"/>
                              <a:ea typeface="Cambria Math" panose="02040503050406030204" pitchFamily="18" charset="0"/>
                            </a:rPr>
                            <m:t>2</m:t>
                          </m:r>
                        </m:sup>
                      </m:sSup>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𝑛</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𝑚𝑜𝑑</m:t>
                      </m:r>
                      <m:r>
                        <a:rPr lang="en-US" i="1">
                          <a:latin typeface="Cambria Math" panose="02040503050406030204" pitchFamily="18" charset="0"/>
                          <a:ea typeface="Cambria Math" panose="02040503050406030204" pitchFamily="18" charset="0"/>
                        </a:rPr>
                        <m:t> </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𝑝</m:t>
                          </m:r>
                        </m:e>
                        <m:sub>
                          <m:r>
                            <a:rPr lang="en-US" i="1">
                              <a:latin typeface="Cambria Math" panose="02040503050406030204" pitchFamily="18" charset="0"/>
                              <a:ea typeface="Cambria Math" panose="02040503050406030204" pitchFamily="18" charset="0"/>
                            </a:rPr>
                            <m:t>𝑖</m:t>
                          </m:r>
                        </m:sub>
                      </m:sSub>
                      <m:r>
                        <a:rPr lang="en-US" i="1">
                          <a:latin typeface="Cambria Math" panose="02040503050406030204" pitchFamily="18" charset="0"/>
                          <a:ea typeface="Cambria Math" panose="02040503050406030204" pitchFamily="18" charset="0"/>
                        </a:rPr>
                        <m:t>)</m:t>
                      </m:r>
                    </m:oMath>
                  </m:oMathPara>
                </a14:m>
                <a:endParaRPr lang="en-US" dirty="0">
                  <a:latin typeface="Baskerville" panose="02020502070401020303" pitchFamily="18" charset="0"/>
                  <a:ea typeface="Baskerville" panose="02020502070401020303" pitchFamily="18" charset="0"/>
                </a:endParaRPr>
              </a:p>
              <a:p>
                <a:pPr marL="0" indent="0">
                  <a:buNone/>
                </a:pPr>
                <a:r>
                  <a:rPr lang="en-US" dirty="0">
                    <a:latin typeface="Baskerville" panose="02020502070401020303" pitchFamily="18" charset="0"/>
                    <a:ea typeface="Baskerville" panose="02020502070401020303" pitchFamily="18" charset="0"/>
                  </a:rPr>
                  <a:t>Thus, if </a:t>
                </a:r>
                <a14:m>
                  <m:oMath xmlns:m="http://schemas.openxmlformats.org/officeDocument/2006/math">
                    <m:sSub>
                      <m:sSubPr>
                        <m:ctrlPr>
                          <a:rPr lang="en-US" b="0" i="1" smtClean="0">
                            <a:latin typeface="Cambria Math" panose="02040503050406030204" pitchFamily="18" charset="0"/>
                            <a:ea typeface="Baskerville" panose="02020502070401020303" pitchFamily="18" charset="0"/>
                          </a:rPr>
                        </m:ctrlPr>
                      </m:sSubPr>
                      <m:e>
                        <m:r>
                          <a:rPr lang="en-US" b="0" i="1" smtClean="0">
                            <a:latin typeface="Cambria Math" panose="02040503050406030204" pitchFamily="18" charset="0"/>
                            <a:ea typeface="Baskerville" panose="02020502070401020303" pitchFamily="18" charset="0"/>
                          </a:rPr>
                          <m:t>𝑝</m:t>
                        </m:r>
                      </m:e>
                      <m:sub>
                        <m:r>
                          <a:rPr lang="en-US" b="0" i="1" smtClean="0">
                            <a:latin typeface="Cambria Math" panose="02040503050406030204" pitchFamily="18" charset="0"/>
                            <a:ea typeface="Baskerville" panose="02020502070401020303" pitchFamily="18" charset="0"/>
                          </a:rPr>
                          <m:t>𝑖</m:t>
                        </m:r>
                      </m:sub>
                    </m:sSub>
                  </m:oMath>
                </a14:m>
                <a:r>
                  <a:rPr lang="en-US" dirty="0">
                    <a:latin typeface="Baskerville" panose="02020502070401020303" pitchFamily="18" charset="0"/>
                    <a:ea typeface="Baskerville" panose="02020502070401020303" pitchFamily="18" charset="0"/>
                  </a:rPr>
                  <a:t> divides </a:t>
                </a:r>
                <a14:m>
                  <m:oMath xmlns:m="http://schemas.openxmlformats.org/officeDocument/2006/math">
                    <m:r>
                      <a:rPr lang="en-US" i="1">
                        <a:latin typeface="Cambria Math" panose="02040503050406030204" pitchFamily="18" charset="0"/>
                        <a:ea typeface="Cambria Math" panose="02040503050406030204" pitchFamily="18" charset="0"/>
                      </a:rPr>
                      <m:t>𝑄</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𝑥</m:t>
                        </m:r>
                      </m:e>
                    </m:d>
                  </m:oMath>
                </a14:m>
                <a:r>
                  <a:rPr lang="en-US" dirty="0">
                    <a:latin typeface="Baskerville" panose="02020502070401020303" pitchFamily="18" charset="0"/>
                    <a:ea typeface="Baskerville" panose="02020502070401020303" pitchFamily="18" charset="0"/>
                  </a:rPr>
                  <a:t>, then </a:t>
                </a:r>
                <a14:m>
                  <m:oMath xmlns:m="http://schemas.openxmlformats.org/officeDocument/2006/math">
                    <m:r>
                      <a:rPr lang="en-US" i="1">
                        <a:latin typeface="Cambria Math" panose="02040503050406030204" pitchFamily="18" charset="0"/>
                        <a:ea typeface="Cambria Math" panose="02040503050406030204" pitchFamily="18" charset="0"/>
                      </a:rPr>
                      <m:t>𝑄</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𝑘</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𝑝</m:t>
                            </m:r>
                          </m:e>
                          <m:sub>
                            <m:r>
                              <a:rPr lang="en-US" b="0" i="1" smtClean="0">
                                <a:latin typeface="Cambria Math" panose="02040503050406030204" pitchFamily="18" charset="0"/>
                                <a:ea typeface="Cambria Math" panose="02040503050406030204" pitchFamily="18" charset="0"/>
                              </a:rPr>
                              <m:t>𝑖</m:t>
                            </m:r>
                          </m:sub>
                        </m:sSub>
                      </m:e>
                    </m:d>
                  </m:oMath>
                </a14:m>
                <a:r>
                  <a:rPr lang="en-US" dirty="0">
                    <a:latin typeface="Baskerville" panose="02020502070401020303" pitchFamily="18" charset="0"/>
                    <a:ea typeface="Baskerville" panose="02020502070401020303" pitchFamily="18" charset="0"/>
                  </a:rPr>
                  <a:t> is divisible by </a:t>
                </a:r>
                <a14:m>
                  <m:oMath xmlns:m="http://schemas.openxmlformats.org/officeDocument/2006/math">
                    <m:sSub>
                      <m:sSubPr>
                        <m:ctrlPr>
                          <a:rPr lang="en-US" b="0" i="1" smtClean="0">
                            <a:latin typeface="Cambria Math" panose="02040503050406030204" pitchFamily="18" charset="0"/>
                            <a:ea typeface="Baskerville" panose="02020502070401020303" pitchFamily="18" charset="0"/>
                          </a:rPr>
                        </m:ctrlPr>
                      </m:sSubPr>
                      <m:e>
                        <m:r>
                          <a:rPr lang="en-US" b="0" i="1" smtClean="0">
                            <a:latin typeface="Cambria Math" panose="02040503050406030204" pitchFamily="18" charset="0"/>
                            <a:ea typeface="Baskerville" panose="02020502070401020303" pitchFamily="18" charset="0"/>
                          </a:rPr>
                          <m:t>𝑝</m:t>
                        </m:r>
                      </m:e>
                      <m:sub>
                        <m:r>
                          <a:rPr lang="en-US" b="0" i="1" smtClean="0">
                            <a:latin typeface="Cambria Math" panose="02040503050406030204" pitchFamily="18" charset="0"/>
                            <a:ea typeface="Baskerville" panose="02020502070401020303" pitchFamily="18" charset="0"/>
                          </a:rPr>
                          <m:t>𝑖</m:t>
                        </m:r>
                      </m:sub>
                    </m:sSub>
                  </m:oMath>
                </a14:m>
                <a:r>
                  <a:rPr lang="en-US" dirty="0">
                    <a:latin typeface="Baskerville" panose="02020502070401020303" pitchFamily="18" charset="0"/>
                    <a:ea typeface="Baskerville" panose="02020502070401020303" pitchFamily="18" charset="0"/>
                  </a:rPr>
                  <a:t> for all integer </a:t>
                </a:r>
                <a14:m>
                  <m:oMath xmlns:m="http://schemas.openxmlformats.org/officeDocument/2006/math">
                    <m:r>
                      <a:rPr lang="en-US" b="0" i="1" smtClean="0">
                        <a:latin typeface="Cambria Math" panose="02040503050406030204" pitchFamily="18" charset="0"/>
                        <a:ea typeface="Baskerville" panose="02020502070401020303" pitchFamily="18" charset="0"/>
                      </a:rPr>
                      <m:t>𝑘</m:t>
                    </m:r>
                  </m:oMath>
                </a14:m>
                <a:r>
                  <a:rPr lang="en-US" dirty="0">
                    <a:latin typeface="Baskerville" panose="02020502070401020303" pitchFamily="18" charset="0"/>
                    <a:ea typeface="Baskerville" panose="02020502070401020303" pitchFamily="18" charset="0"/>
                  </a:rPr>
                  <a:t>, while </a:t>
                </a:r>
                <a14:m>
                  <m:oMath xmlns:m="http://schemas.openxmlformats.org/officeDocument/2006/math">
                    <m:r>
                      <a:rPr lang="en-US" i="1">
                        <a:latin typeface="Cambria Math" panose="02040503050406030204" pitchFamily="18" charset="0"/>
                        <a:ea typeface="Cambria Math" panose="02040503050406030204" pitchFamily="18" charset="0"/>
                      </a:rPr>
                      <m:t>𝑄</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𝑘</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𝑝</m:t>
                            </m:r>
                          </m:e>
                          <m:sub>
                            <m:r>
                              <a:rPr lang="en-US" b="0" i="1" smtClean="0">
                                <a:latin typeface="Cambria Math" panose="02040503050406030204" pitchFamily="18" charset="0"/>
                                <a:ea typeface="Cambria Math" panose="02040503050406030204" pitchFamily="18" charset="0"/>
                              </a:rPr>
                              <m:t>𝑖</m:t>
                            </m:r>
                          </m:sub>
                        </m:sSub>
                      </m:e>
                    </m:d>
                  </m:oMath>
                </a14:m>
                <a:r>
                  <a:rPr lang="en-US" dirty="0">
                    <a:latin typeface="Baskerville" panose="02020502070401020303" pitchFamily="18" charset="0"/>
                    <a:ea typeface="Baskerville" panose="02020502070401020303" pitchFamily="18" charset="0"/>
                  </a:rPr>
                  <a:t> is in the interval. Which allow us to do the sieving by “jumping”.</a:t>
                </a:r>
              </a:p>
              <a:p>
                <a:pPr marL="0" indent="0">
                  <a:buNone/>
                </a:pPr>
                <a:endParaRPr lang="en-US" dirty="0">
                  <a:latin typeface="Baskerville" panose="02020502070401020303" pitchFamily="18" charset="0"/>
                  <a:ea typeface="Baskerville" panose="02020502070401020303" pitchFamily="18" charset="0"/>
                </a:endParaRPr>
              </a:p>
              <a:p>
                <a:pPr marL="0" indent="0">
                  <a:buNone/>
                </a:pPr>
                <a:endParaRPr lang="en-US" dirty="0">
                  <a:latin typeface="Baskerville" panose="02020502070401020303" pitchFamily="18" charset="0"/>
                  <a:ea typeface="Baskerville" panose="02020502070401020303" pitchFamily="18" charset="0"/>
                </a:endParaRPr>
              </a:p>
              <a:p>
                <a:pPr marL="0" indent="0">
                  <a:buNone/>
                </a:pPr>
                <a:endParaRPr lang="en-US" dirty="0">
                  <a:latin typeface="Baskerville" panose="02020502070401020303" pitchFamily="18" charset="0"/>
                  <a:ea typeface="Baskerville" panose="02020502070401020303" pitchFamily="18" charset="0"/>
                </a:endParaRPr>
              </a:p>
              <a:p>
                <a:pPr marL="0" indent="0">
                  <a:buNone/>
                </a:pPr>
                <a:endParaRPr lang="en-US" dirty="0">
                  <a:latin typeface="Baskerville" panose="02020502070401020303" pitchFamily="18" charset="0"/>
                  <a:ea typeface="Baskerville" panose="02020502070401020303" pitchFamily="18" charset="0"/>
                </a:endParaRPr>
              </a:p>
              <a:p>
                <a:pPr marL="0" indent="0">
                  <a:buNone/>
                </a:pPr>
                <a:endParaRPr lang="en-US" dirty="0">
                  <a:latin typeface="Baskerville" panose="02020502070401020303" pitchFamily="18" charset="0"/>
                  <a:ea typeface="Baskerville" panose="02020502070401020303" pitchFamily="18" charset="0"/>
                </a:endParaRPr>
              </a:p>
            </p:txBody>
          </p:sp>
        </mc:Choice>
        <mc:Fallback xmlns="">
          <p:sp>
            <p:nvSpPr>
              <p:cNvPr id="3" name="Content Placeholder 2">
                <a:extLst>
                  <a:ext uri="{FF2B5EF4-FFF2-40B4-BE49-F238E27FC236}">
                    <a16:creationId xmlns:a16="http://schemas.microsoft.com/office/drawing/2014/main" id="{72F6488B-F555-B94C-A28D-EE8A7AB8DC58}"/>
                  </a:ext>
                </a:extLst>
              </p:cNvPr>
              <p:cNvSpPr>
                <a:spLocks noGrp="1" noRot="1" noChangeAspect="1" noMove="1" noResize="1" noEditPoints="1" noAdjustHandles="1" noChangeArrowheads="1" noChangeShapeType="1" noTextEdit="1"/>
              </p:cNvSpPr>
              <p:nvPr>
                <p:ph idx="1"/>
              </p:nvPr>
            </p:nvSpPr>
            <p:spPr>
              <a:xfrm>
                <a:off x="838199" y="1825625"/>
                <a:ext cx="10842171" cy="4667250"/>
              </a:xfrm>
              <a:blipFill>
                <a:blip r:embed="rId2"/>
                <a:stretch>
                  <a:fillRect l="-1053" t="-2452" r="-351"/>
                </a:stretch>
              </a:blipFill>
            </p:spPr>
            <p:txBody>
              <a:bodyPr/>
              <a:lstStyle/>
              <a:p>
                <a:r>
                  <a:rPr lang="en-US">
                    <a:noFill/>
                  </a:rPr>
                  <a:t> </a:t>
                </a:r>
              </a:p>
            </p:txBody>
          </p:sp>
        </mc:Fallback>
      </mc:AlternateContent>
    </p:spTree>
    <p:extLst>
      <p:ext uri="{BB962C8B-B14F-4D97-AF65-F5344CB8AC3E}">
        <p14:creationId xmlns:p14="http://schemas.microsoft.com/office/powerpoint/2010/main" val="11160699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04B764-1CA0-D74D-B91A-59916FD611DB}"/>
              </a:ext>
            </a:extLst>
          </p:cNvPr>
          <p:cNvSpPr>
            <a:spLocks noGrp="1"/>
          </p:cNvSpPr>
          <p:nvPr>
            <p:ph type="title"/>
          </p:nvPr>
        </p:nvSpPr>
        <p:spPr/>
        <p:txBody>
          <a:bodyPr/>
          <a:lstStyle/>
          <a:p>
            <a:r>
              <a:rPr lang="en-US" dirty="0">
                <a:latin typeface="Baskerville" panose="02020502070401020303" pitchFamily="18" charset="0"/>
                <a:ea typeface="Baskerville" panose="02020502070401020303" pitchFamily="18" charset="0"/>
              </a:rPr>
              <a:t>Attempt 2 – </a:t>
            </a:r>
            <a:r>
              <a:rPr lang="en-US" sz="3600" dirty="0">
                <a:latin typeface="Baskerville" panose="02020502070401020303" pitchFamily="18" charset="0"/>
                <a:ea typeface="Baskerville" panose="02020502070401020303" pitchFamily="18" charset="0"/>
              </a:rPr>
              <a:t>Sieving by “jumping”</a:t>
            </a:r>
            <a:endParaRPr lang="en-US" dirty="0">
              <a:latin typeface="Baskerville" panose="02020502070401020303" pitchFamily="18" charset="0"/>
              <a:ea typeface="Baskerville" panose="02020502070401020303" pitchFamily="18" charset="0"/>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2F6488B-F555-B94C-A28D-EE8A7AB8DC58}"/>
                  </a:ext>
                </a:extLst>
              </p:cNvPr>
              <p:cNvSpPr>
                <a:spLocks noGrp="1"/>
              </p:cNvSpPr>
              <p:nvPr>
                <p:ph idx="1"/>
              </p:nvPr>
            </p:nvSpPr>
            <p:spPr>
              <a:xfrm>
                <a:off x="533401" y="1825625"/>
                <a:ext cx="10972799" cy="4667250"/>
              </a:xfrm>
            </p:spPr>
            <p:txBody>
              <a:bodyPr>
                <a:normAutofit/>
              </a:bodyPr>
              <a:lstStyle/>
              <a:p>
                <a:pPr>
                  <a:buFont typeface="Wingdings" pitchFamily="2" charset="2"/>
                  <a:buChar char="v"/>
                </a:pPr>
                <a:r>
                  <a:rPr lang="en-US" dirty="0">
                    <a:latin typeface="Baskerville" panose="02020502070401020303" pitchFamily="18" charset="0"/>
                    <a:ea typeface="Baskerville" panose="02020502070401020303" pitchFamily="18" charset="0"/>
                  </a:rPr>
                  <a:t>To sieve each </a:t>
                </a:r>
                <a14:m>
                  <m:oMath xmlns:m="http://schemas.openxmlformats.org/officeDocument/2006/math">
                    <m:sSub>
                      <m:sSubPr>
                        <m:ctrlPr>
                          <a:rPr lang="en-US" b="0" i="1" smtClean="0">
                            <a:latin typeface="Cambria Math" panose="02040503050406030204" pitchFamily="18" charset="0"/>
                            <a:ea typeface="Baskerville" panose="02020502070401020303" pitchFamily="18" charset="0"/>
                          </a:rPr>
                        </m:ctrlPr>
                      </m:sSubPr>
                      <m:e>
                        <m:r>
                          <a:rPr lang="en-US" b="0" i="1" smtClean="0">
                            <a:latin typeface="Cambria Math" panose="02040503050406030204" pitchFamily="18" charset="0"/>
                            <a:ea typeface="Baskerville" panose="02020502070401020303" pitchFamily="18" charset="0"/>
                          </a:rPr>
                          <m:t>𝑝</m:t>
                        </m:r>
                      </m:e>
                      <m:sub>
                        <m:r>
                          <a:rPr lang="en-US" b="0" i="1" smtClean="0">
                            <a:latin typeface="Cambria Math" panose="02040503050406030204" pitchFamily="18" charset="0"/>
                            <a:ea typeface="Baskerville" panose="02020502070401020303" pitchFamily="18" charset="0"/>
                          </a:rPr>
                          <m:t>𝑖</m:t>
                        </m:r>
                      </m:sub>
                    </m:sSub>
                    <m:r>
                      <a:rPr lang="en-US" b="0" i="1" smtClean="0">
                        <a:latin typeface="Cambria Math" panose="02040503050406030204" pitchFamily="18" charset="0"/>
                        <a:ea typeface="Baskerville" panose="02020502070401020303" pitchFamily="18" charset="0"/>
                      </a:rPr>
                      <m:t> </m:t>
                    </m:r>
                  </m:oMath>
                </a14:m>
                <a:r>
                  <a:rPr lang="en-US" dirty="0">
                    <a:latin typeface="Baskerville" panose="02020502070401020303" pitchFamily="18" charset="0"/>
                    <a:ea typeface="Baskerville" panose="02020502070401020303" pitchFamily="18" charset="0"/>
                  </a:rPr>
                  <a:t>in the factor base list, instead of go through the whole interval, we go through the first </a:t>
                </a:r>
                <a14:m>
                  <m:oMath xmlns:m="http://schemas.openxmlformats.org/officeDocument/2006/math">
                    <m:sSub>
                      <m:sSubPr>
                        <m:ctrlPr>
                          <a:rPr lang="en-US" b="0" i="1" smtClean="0">
                            <a:latin typeface="Cambria Math" panose="02040503050406030204" pitchFamily="18" charset="0"/>
                            <a:ea typeface="Baskerville" panose="02020502070401020303" pitchFamily="18" charset="0"/>
                          </a:rPr>
                        </m:ctrlPr>
                      </m:sSubPr>
                      <m:e>
                        <m:r>
                          <a:rPr lang="en-US" b="0" i="1" smtClean="0">
                            <a:latin typeface="Cambria Math" panose="02040503050406030204" pitchFamily="18" charset="0"/>
                            <a:ea typeface="Baskerville" panose="02020502070401020303" pitchFamily="18" charset="0"/>
                          </a:rPr>
                          <m:t>𝑝</m:t>
                        </m:r>
                      </m:e>
                      <m:sub>
                        <m:r>
                          <a:rPr lang="en-US" b="0" i="1" smtClean="0">
                            <a:latin typeface="Cambria Math" panose="02040503050406030204" pitchFamily="18" charset="0"/>
                            <a:ea typeface="Baskerville" panose="02020502070401020303" pitchFamily="18" charset="0"/>
                          </a:rPr>
                          <m:t>𝑖</m:t>
                        </m:r>
                      </m:sub>
                    </m:sSub>
                  </m:oMath>
                </a14:m>
                <a:r>
                  <a:rPr lang="en-US" dirty="0">
                    <a:latin typeface="Baskerville" panose="02020502070401020303" pitchFamily="18" charset="0"/>
                    <a:ea typeface="Baskerville" panose="02020502070401020303" pitchFamily="18" charset="0"/>
                  </a:rPr>
                  <a:t> element in the interval, if </a:t>
                </a:r>
                <a14:m>
                  <m:oMath xmlns:m="http://schemas.openxmlformats.org/officeDocument/2006/math">
                    <m:r>
                      <a:rPr lang="en-US" i="1">
                        <a:latin typeface="Cambria Math" panose="02040503050406030204" pitchFamily="18" charset="0"/>
                        <a:ea typeface="Cambria Math" panose="02040503050406030204" pitchFamily="18" charset="0"/>
                      </a:rPr>
                      <m:t>𝑄</m:t>
                    </m:r>
                    <m:d>
                      <m:dPr>
                        <m:ctrlPr>
                          <a:rPr lang="en-US" i="1">
                            <a:latin typeface="Cambria Math" panose="02040503050406030204" pitchFamily="18" charset="0"/>
                            <a:ea typeface="Cambria Math" panose="02040503050406030204" pitchFamily="18" charset="0"/>
                          </a:rPr>
                        </m:ctrlPr>
                      </m:d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𝑗</m:t>
                            </m:r>
                          </m:sub>
                        </m:sSub>
                      </m:e>
                    </m:d>
                  </m:oMath>
                </a14:m>
                <a:r>
                  <a:rPr lang="en-US" dirty="0">
                    <a:latin typeface="Baskerville" panose="02020502070401020303" pitchFamily="18" charset="0"/>
                    <a:ea typeface="Baskerville" panose="02020502070401020303" pitchFamily="18" charset="0"/>
                  </a:rPr>
                  <a:t> is divisible by</a:t>
                </a:r>
                <a:r>
                  <a:rPr lang="en-US" dirty="0">
                    <a:ea typeface="Cambria Math" panose="02040503050406030204" pitchFamily="18" charset="0"/>
                  </a:rPr>
                  <a:t> </a:t>
                </a:r>
                <a14:m>
                  <m:oMath xmlns:m="http://schemas.openxmlformats.org/officeDocument/2006/math">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𝑝</m:t>
                        </m:r>
                      </m:e>
                      <m:sub>
                        <m:r>
                          <a:rPr lang="en-US" b="0" i="1" smtClean="0">
                            <a:latin typeface="Cambria Math" panose="02040503050406030204" pitchFamily="18" charset="0"/>
                            <a:ea typeface="Cambria Math" panose="02040503050406030204" pitchFamily="18" charset="0"/>
                          </a:rPr>
                          <m:t>𝑖</m:t>
                        </m:r>
                      </m:sub>
                    </m:sSub>
                  </m:oMath>
                </a14:m>
                <a:r>
                  <a:rPr lang="en-US" dirty="0">
                    <a:latin typeface="Baskerville" panose="02020502070401020303" pitchFamily="18" charset="0"/>
                    <a:ea typeface="Baskerville" panose="02020502070401020303" pitchFamily="18" charset="0"/>
                  </a:rPr>
                  <a:t>, then for all </a:t>
                </a:r>
                <a14:m>
                  <m:oMath xmlns:m="http://schemas.openxmlformats.org/officeDocument/2006/math">
                    <m:r>
                      <a:rPr lang="en-US" i="1">
                        <a:latin typeface="Cambria Math" panose="02040503050406030204" pitchFamily="18" charset="0"/>
                        <a:ea typeface="Cambria Math" panose="02040503050406030204" pitchFamily="18" charset="0"/>
                      </a:rPr>
                      <m:t>𝑄</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𝑥</m:t>
                            </m:r>
                          </m:e>
                          <m:sub>
                            <m:r>
                              <a:rPr lang="en-US" i="1">
                                <a:latin typeface="Cambria Math" panose="02040503050406030204" pitchFamily="18" charset="0"/>
                                <a:ea typeface="Cambria Math" panose="02040503050406030204" pitchFamily="18" charset="0"/>
                              </a:rPr>
                              <m:t>𝑗</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𝑘</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𝑝</m:t>
                            </m:r>
                          </m:e>
                          <m:sub>
                            <m:r>
                              <a:rPr lang="en-US" b="0" i="1" smtClean="0">
                                <a:latin typeface="Cambria Math" panose="02040503050406030204" pitchFamily="18" charset="0"/>
                                <a:ea typeface="Cambria Math" panose="02040503050406030204" pitchFamily="18" charset="0"/>
                              </a:rPr>
                              <m:t>𝑖</m:t>
                            </m:r>
                          </m:sub>
                        </m:sSub>
                      </m:e>
                    </m:d>
                    <m:r>
                      <a:rPr lang="en-US" b="0" i="0" smtClean="0">
                        <a:latin typeface="Cambria Math" panose="02040503050406030204" pitchFamily="18" charset="0"/>
                        <a:ea typeface="Cambria Math" panose="02040503050406030204" pitchFamily="18" charset="0"/>
                      </a:rPr>
                      <m:t> </m:t>
                    </m:r>
                  </m:oMath>
                </a14:m>
                <a:r>
                  <a:rPr lang="en-US" dirty="0">
                    <a:latin typeface="Baskerville" panose="02020502070401020303" pitchFamily="18" charset="0"/>
                    <a:ea typeface="Baskerville" panose="02020502070401020303" pitchFamily="18" charset="0"/>
                  </a:rPr>
                  <a:t>in the interval, sieve </a:t>
                </a:r>
                <a14:m>
                  <m:oMath xmlns:m="http://schemas.openxmlformats.org/officeDocument/2006/math">
                    <m:sSub>
                      <m:sSubPr>
                        <m:ctrlPr>
                          <a:rPr lang="en-US" b="0" i="1" smtClean="0">
                            <a:latin typeface="Cambria Math" panose="02040503050406030204" pitchFamily="18" charset="0"/>
                            <a:ea typeface="Baskerville" panose="02020502070401020303" pitchFamily="18" charset="0"/>
                          </a:rPr>
                        </m:ctrlPr>
                      </m:sSubPr>
                      <m:e>
                        <m:r>
                          <a:rPr lang="en-US" b="0" i="1" smtClean="0">
                            <a:latin typeface="Cambria Math" panose="02040503050406030204" pitchFamily="18" charset="0"/>
                            <a:ea typeface="Baskerville" panose="02020502070401020303" pitchFamily="18" charset="0"/>
                          </a:rPr>
                          <m:t>𝑝</m:t>
                        </m:r>
                      </m:e>
                      <m:sub>
                        <m:r>
                          <a:rPr lang="en-US" b="0" i="1" smtClean="0">
                            <a:latin typeface="Cambria Math" panose="02040503050406030204" pitchFamily="18" charset="0"/>
                            <a:ea typeface="Baskerville" panose="02020502070401020303" pitchFamily="18" charset="0"/>
                          </a:rPr>
                          <m:t>𝑖</m:t>
                        </m:r>
                      </m:sub>
                    </m:sSub>
                    <m:r>
                      <a:rPr lang="en-US" b="0" i="1" smtClean="0">
                        <a:latin typeface="Cambria Math" panose="02040503050406030204" pitchFamily="18" charset="0"/>
                        <a:ea typeface="Baskerville" panose="02020502070401020303" pitchFamily="18" charset="0"/>
                      </a:rPr>
                      <m:t>.</m:t>
                    </m:r>
                  </m:oMath>
                </a14:m>
                <a:endParaRPr lang="en-US" dirty="0">
                  <a:latin typeface="Baskerville" panose="02020502070401020303" pitchFamily="18" charset="0"/>
                  <a:ea typeface="Baskerville" panose="02020502070401020303" pitchFamily="18" charset="0"/>
                </a:endParaRPr>
              </a:p>
              <a:p>
                <a:pPr lvl="1">
                  <a:buFont typeface="Wingdings" pitchFamily="2" charset="2"/>
                  <a:buChar char="v"/>
                </a:pPr>
                <a:r>
                  <a:rPr lang="en-US" dirty="0">
                    <a:latin typeface="Baskerville" panose="02020502070401020303" pitchFamily="18" charset="0"/>
                    <a:ea typeface="Baskerville" panose="02020502070401020303" pitchFamily="18" charset="0"/>
                  </a:rPr>
                  <a:t>This algorithm is not optimal, since when out </a:t>
                </a:r>
                <a14:m>
                  <m:oMath xmlns:m="http://schemas.openxmlformats.org/officeDocument/2006/math">
                    <m:sSub>
                      <m:sSubPr>
                        <m:ctrlPr>
                          <a:rPr lang="en-US" b="0" i="1" smtClean="0">
                            <a:latin typeface="Cambria Math" panose="02040503050406030204" pitchFamily="18" charset="0"/>
                            <a:ea typeface="Baskerville" panose="02020502070401020303" pitchFamily="18" charset="0"/>
                          </a:rPr>
                        </m:ctrlPr>
                      </m:sSubPr>
                      <m:e>
                        <m:r>
                          <a:rPr lang="en-US" b="0" i="1" smtClean="0">
                            <a:latin typeface="Cambria Math" panose="02040503050406030204" pitchFamily="18" charset="0"/>
                            <a:ea typeface="Baskerville" panose="02020502070401020303" pitchFamily="18" charset="0"/>
                          </a:rPr>
                          <m:t>𝑝</m:t>
                        </m:r>
                      </m:e>
                      <m:sub>
                        <m:r>
                          <a:rPr lang="en-US" b="0" i="1" smtClean="0">
                            <a:latin typeface="Cambria Math" panose="02040503050406030204" pitchFamily="18" charset="0"/>
                            <a:ea typeface="Baskerville" panose="02020502070401020303" pitchFamily="18" charset="0"/>
                          </a:rPr>
                          <m:t>𝑖</m:t>
                        </m:r>
                      </m:sub>
                    </m:sSub>
                  </m:oMath>
                </a14:m>
                <a:r>
                  <a:rPr lang="en-US" dirty="0">
                    <a:latin typeface="Baskerville" panose="02020502070401020303" pitchFamily="18" charset="0"/>
                    <a:ea typeface="Baskerville" panose="02020502070401020303" pitchFamily="18" charset="0"/>
                  </a:rPr>
                  <a:t> get large,  i.e., 5 digits primes, to check whether p divides  </a:t>
                </a:r>
                <a14:m>
                  <m:oMath xmlns:m="http://schemas.openxmlformats.org/officeDocument/2006/math">
                    <m:r>
                      <a:rPr lang="en-US" i="1" dirty="0" smtClean="0">
                        <a:latin typeface="Cambria Math" panose="02040503050406030204" pitchFamily="18" charset="0"/>
                        <a:ea typeface="Baskerville" panose="02020502070401020303" pitchFamily="18" charset="0"/>
                      </a:rPr>
                      <m:t>𝑄</m:t>
                    </m:r>
                    <m:r>
                      <a:rPr lang="en-US" i="1" dirty="0" smtClean="0">
                        <a:latin typeface="Cambria Math" panose="02040503050406030204" pitchFamily="18" charset="0"/>
                        <a:ea typeface="Baskerville" panose="02020502070401020303" pitchFamily="18" charset="0"/>
                      </a:rPr>
                      <m:t>(</m:t>
                    </m:r>
                    <m:sSub>
                      <m:sSubPr>
                        <m:ctrlPr>
                          <a:rPr lang="en-US" b="0" i="1" dirty="0" smtClean="0">
                            <a:latin typeface="Cambria Math" panose="02040503050406030204" pitchFamily="18" charset="0"/>
                            <a:ea typeface="Baskerville" panose="02020502070401020303" pitchFamily="18" charset="0"/>
                          </a:rPr>
                        </m:ctrlPr>
                      </m:sSubPr>
                      <m:e>
                        <m:r>
                          <a:rPr lang="en-US" i="1" dirty="0" smtClean="0">
                            <a:latin typeface="Cambria Math" panose="02040503050406030204" pitchFamily="18" charset="0"/>
                            <a:ea typeface="Baskerville" panose="02020502070401020303" pitchFamily="18" charset="0"/>
                          </a:rPr>
                          <m:t>𝑥</m:t>
                        </m:r>
                      </m:e>
                      <m:sub>
                        <m:r>
                          <a:rPr lang="en-US" i="1" dirty="0" smtClean="0">
                            <a:latin typeface="Cambria Math" panose="02040503050406030204" pitchFamily="18" charset="0"/>
                            <a:ea typeface="Baskerville" panose="02020502070401020303" pitchFamily="18" charset="0"/>
                          </a:rPr>
                          <m:t>𝑖</m:t>
                        </m:r>
                      </m:sub>
                    </m:sSub>
                    <m:r>
                      <a:rPr lang="en-US" i="1" dirty="0" smtClean="0">
                        <a:latin typeface="Cambria Math" panose="02040503050406030204" pitchFamily="18" charset="0"/>
                        <a:ea typeface="Baskerville" panose="02020502070401020303" pitchFamily="18" charset="0"/>
                      </a:rPr>
                      <m:t>) </m:t>
                    </m:r>
                  </m:oMath>
                </a14:m>
                <a:r>
                  <a:rPr lang="en-US" dirty="0">
                    <a:latin typeface="Baskerville" panose="02020502070401020303" pitchFamily="18" charset="0"/>
                    <a:ea typeface="Baskerville" panose="02020502070401020303" pitchFamily="18" charset="0"/>
                  </a:rPr>
                  <a:t>for each </a:t>
                </a:r>
                <a14:m>
                  <m:oMath xmlns:m="http://schemas.openxmlformats.org/officeDocument/2006/math">
                    <m:r>
                      <a:rPr lang="en-US" i="1" dirty="0" smtClean="0">
                        <a:latin typeface="Cambria Math" panose="02040503050406030204" pitchFamily="18" charset="0"/>
                        <a:ea typeface="Baskerville" panose="02020502070401020303" pitchFamily="18" charset="0"/>
                      </a:rPr>
                      <m:t>0</m:t>
                    </m:r>
                    <m:r>
                      <a:rPr lang="en-US" i="1" dirty="0" smtClean="0">
                        <a:latin typeface="Cambria Math" panose="02040503050406030204" pitchFamily="18" charset="0"/>
                        <a:ea typeface="Cambria Math" panose="02040503050406030204" pitchFamily="18" charset="0"/>
                      </a:rPr>
                      <m:t>≤</m:t>
                    </m:r>
                    <m:r>
                      <a:rPr lang="en-US" i="1" dirty="0" smtClean="0">
                        <a:latin typeface="Cambria Math" panose="02040503050406030204" pitchFamily="18" charset="0"/>
                        <a:ea typeface="Baskerville" panose="02020502070401020303" pitchFamily="18" charset="0"/>
                      </a:rPr>
                      <m:t>𝑖</m:t>
                    </m:r>
                    <m:r>
                      <a:rPr lang="en-US" i="1" dirty="0" smtClean="0">
                        <a:latin typeface="Cambria Math" panose="02040503050406030204" pitchFamily="18" charset="0"/>
                        <a:ea typeface="Baskerville" panose="02020502070401020303" pitchFamily="18" charset="0"/>
                      </a:rPr>
                      <m:t>&lt;</m:t>
                    </m:r>
                    <m:r>
                      <a:rPr lang="en-US" i="1" dirty="0" smtClean="0">
                        <a:latin typeface="Cambria Math" panose="02040503050406030204" pitchFamily="18" charset="0"/>
                        <a:ea typeface="Baskerville" panose="02020502070401020303" pitchFamily="18" charset="0"/>
                      </a:rPr>
                      <m:t>𝑝</m:t>
                    </m:r>
                  </m:oMath>
                </a14:m>
                <a:r>
                  <a:rPr lang="en-US" dirty="0">
                    <a:latin typeface="Baskerville" panose="02020502070401020303" pitchFamily="18" charset="0"/>
                    <a:ea typeface="Baskerville" panose="02020502070401020303" pitchFamily="18" charset="0"/>
                  </a:rPr>
                  <a:t>, is a lot of work. </a:t>
                </a:r>
              </a:p>
              <a:p>
                <a:pPr marL="0" indent="0">
                  <a:buNone/>
                </a:pPr>
                <a:endParaRPr lang="en-US" dirty="0">
                  <a:latin typeface="Baskerville" panose="02020502070401020303" pitchFamily="18" charset="0"/>
                  <a:ea typeface="Baskerville" panose="02020502070401020303" pitchFamily="18" charset="0"/>
                </a:endParaRPr>
              </a:p>
              <a:p>
                <a:pPr marL="0" indent="0">
                  <a:buNone/>
                </a:pPr>
                <a:endParaRPr lang="en-US" dirty="0">
                  <a:latin typeface="Baskerville" panose="02020502070401020303" pitchFamily="18" charset="0"/>
                  <a:ea typeface="Baskerville" panose="02020502070401020303" pitchFamily="18" charset="0"/>
                </a:endParaRPr>
              </a:p>
              <a:p>
                <a:pPr marL="0" indent="0">
                  <a:buNone/>
                </a:pPr>
                <a:endParaRPr lang="en-US" dirty="0">
                  <a:latin typeface="Baskerville" panose="02020502070401020303" pitchFamily="18" charset="0"/>
                  <a:ea typeface="Baskerville" panose="02020502070401020303" pitchFamily="18" charset="0"/>
                </a:endParaRPr>
              </a:p>
              <a:p>
                <a:pPr marL="0" indent="0">
                  <a:buNone/>
                </a:pPr>
                <a:endParaRPr lang="en-US" dirty="0">
                  <a:latin typeface="Baskerville" panose="02020502070401020303" pitchFamily="18" charset="0"/>
                  <a:ea typeface="Baskerville" panose="02020502070401020303" pitchFamily="18" charset="0"/>
                </a:endParaRPr>
              </a:p>
              <a:p>
                <a:pPr marL="0" indent="0">
                  <a:buNone/>
                </a:pPr>
                <a:endParaRPr lang="en-US" dirty="0">
                  <a:latin typeface="Baskerville" panose="02020502070401020303" pitchFamily="18" charset="0"/>
                  <a:ea typeface="Baskerville" panose="02020502070401020303" pitchFamily="18" charset="0"/>
                </a:endParaRPr>
              </a:p>
            </p:txBody>
          </p:sp>
        </mc:Choice>
        <mc:Fallback xmlns="">
          <p:sp>
            <p:nvSpPr>
              <p:cNvPr id="3" name="Content Placeholder 2">
                <a:extLst>
                  <a:ext uri="{FF2B5EF4-FFF2-40B4-BE49-F238E27FC236}">
                    <a16:creationId xmlns:a16="http://schemas.microsoft.com/office/drawing/2014/main" id="{72F6488B-F555-B94C-A28D-EE8A7AB8DC58}"/>
                  </a:ext>
                </a:extLst>
              </p:cNvPr>
              <p:cNvSpPr>
                <a:spLocks noGrp="1" noRot="1" noChangeAspect="1" noMove="1" noResize="1" noEditPoints="1" noAdjustHandles="1" noChangeArrowheads="1" noChangeShapeType="1" noTextEdit="1"/>
              </p:cNvSpPr>
              <p:nvPr>
                <p:ph idx="1"/>
              </p:nvPr>
            </p:nvSpPr>
            <p:spPr>
              <a:xfrm>
                <a:off x="533401" y="1825625"/>
                <a:ext cx="10972799" cy="4667250"/>
              </a:xfrm>
              <a:blipFill>
                <a:blip r:embed="rId2"/>
                <a:stretch>
                  <a:fillRect l="-925" t="-2452"/>
                </a:stretch>
              </a:blipFill>
            </p:spPr>
            <p:txBody>
              <a:bodyPr/>
              <a:lstStyle/>
              <a:p>
                <a:r>
                  <a:rPr lang="en-US">
                    <a:noFill/>
                  </a:rPr>
                  <a:t> </a:t>
                </a:r>
              </a:p>
            </p:txBody>
          </p:sp>
        </mc:Fallback>
      </mc:AlternateContent>
    </p:spTree>
    <p:extLst>
      <p:ext uri="{BB962C8B-B14F-4D97-AF65-F5344CB8AC3E}">
        <p14:creationId xmlns:p14="http://schemas.microsoft.com/office/powerpoint/2010/main" val="3097605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04B764-1CA0-D74D-B91A-59916FD611DB}"/>
              </a:ext>
            </a:extLst>
          </p:cNvPr>
          <p:cNvSpPr>
            <a:spLocks noGrp="1"/>
          </p:cNvSpPr>
          <p:nvPr>
            <p:ph type="title"/>
          </p:nvPr>
        </p:nvSpPr>
        <p:spPr/>
        <p:txBody>
          <a:bodyPr/>
          <a:lstStyle/>
          <a:p>
            <a:r>
              <a:rPr lang="en-US" dirty="0">
                <a:latin typeface="Baskerville" panose="02020502070401020303" pitchFamily="18" charset="0"/>
                <a:ea typeface="Baskerville" panose="02020502070401020303" pitchFamily="18" charset="0"/>
              </a:rPr>
              <a:t>Attempt 2 – </a:t>
            </a:r>
            <a:r>
              <a:rPr lang="en-US" sz="3600" dirty="0">
                <a:latin typeface="Baskerville" panose="02020502070401020303" pitchFamily="18" charset="0"/>
                <a:ea typeface="Baskerville" panose="02020502070401020303" pitchFamily="18" charset="0"/>
              </a:rPr>
              <a:t>Sieving by “jumping”</a:t>
            </a:r>
            <a:endParaRPr lang="en-US" dirty="0">
              <a:latin typeface="Baskerville" panose="02020502070401020303" pitchFamily="18" charset="0"/>
              <a:ea typeface="Baskerville" panose="02020502070401020303" pitchFamily="18" charset="0"/>
            </a:endParaRP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72F6488B-F555-B94C-A28D-EE8A7AB8DC58}"/>
                  </a:ext>
                </a:extLst>
              </p:cNvPr>
              <p:cNvSpPr>
                <a:spLocks noGrp="1"/>
              </p:cNvSpPr>
              <p:nvPr>
                <p:ph idx="1"/>
              </p:nvPr>
            </p:nvSpPr>
            <p:spPr>
              <a:xfrm>
                <a:off x="533401" y="1818645"/>
                <a:ext cx="10972799" cy="4667250"/>
              </a:xfrm>
            </p:spPr>
            <p:txBody>
              <a:bodyPr>
                <a:normAutofit/>
              </a:bodyPr>
              <a:lstStyle/>
              <a:p>
                <a:pPr>
                  <a:buFont typeface="Wingdings" pitchFamily="2" charset="2"/>
                  <a:buChar char="v"/>
                </a:pPr>
                <a:r>
                  <a:rPr lang="en-US" dirty="0">
                    <a:latin typeface="Baskerville" panose="02020502070401020303" pitchFamily="18" charset="0"/>
                    <a:ea typeface="Baskerville" panose="02020502070401020303" pitchFamily="18" charset="0"/>
                  </a:rPr>
                  <a:t>To sieve each </a:t>
                </a:r>
                <a14:m>
                  <m:oMath xmlns:m="http://schemas.openxmlformats.org/officeDocument/2006/math">
                    <m:sSub>
                      <m:sSubPr>
                        <m:ctrlPr>
                          <a:rPr lang="en-US" b="0" i="1" smtClean="0">
                            <a:latin typeface="Cambria Math" panose="02040503050406030204" pitchFamily="18" charset="0"/>
                            <a:ea typeface="Baskerville" panose="02020502070401020303" pitchFamily="18" charset="0"/>
                          </a:rPr>
                        </m:ctrlPr>
                      </m:sSubPr>
                      <m:e>
                        <m:r>
                          <a:rPr lang="en-US" b="0" i="1" smtClean="0">
                            <a:latin typeface="Cambria Math" panose="02040503050406030204" pitchFamily="18" charset="0"/>
                            <a:ea typeface="Baskerville" panose="02020502070401020303" pitchFamily="18" charset="0"/>
                          </a:rPr>
                          <m:t>𝑝</m:t>
                        </m:r>
                      </m:e>
                      <m:sub>
                        <m:r>
                          <a:rPr lang="en-US" b="0" i="1" smtClean="0">
                            <a:latin typeface="Cambria Math" panose="02040503050406030204" pitchFamily="18" charset="0"/>
                            <a:ea typeface="Baskerville" panose="02020502070401020303" pitchFamily="18" charset="0"/>
                          </a:rPr>
                          <m:t>𝑖</m:t>
                        </m:r>
                      </m:sub>
                    </m:sSub>
                    <m:r>
                      <a:rPr lang="en-US" b="0" i="1" smtClean="0">
                        <a:latin typeface="Cambria Math" panose="02040503050406030204" pitchFamily="18" charset="0"/>
                        <a:ea typeface="Baskerville" panose="02020502070401020303" pitchFamily="18" charset="0"/>
                      </a:rPr>
                      <m:t> </m:t>
                    </m:r>
                  </m:oMath>
                </a14:m>
                <a:r>
                  <a:rPr lang="en-US" dirty="0">
                    <a:latin typeface="Baskerville" panose="02020502070401020303" pitchFamily="18" charset="0"/>
                    <a:ea typeface="Baskerville" panose="02020502070401020303" pitchFamily="18" charset="0"/>
                  </a:rPr>
                  <a:t>in the factor base list, instead of go through the whole interval, we go through the first </a:t>
                </a:r>
                <a14:m>
                  <m:oMath xmlns:m="http://schemas.openxmlformats.org/officeDocument/2006/math">
                    <m:sSub>
                      <m:sSubPr>
                        <m:ctrlPr>
                          <a:rPr lang="en-US" b="0" i="1" smtClean="0">
                            <a:latin typeface="Cambria Math" panose="02040503050406030204" pitchFamily="18" charset="0"/>
                            <a:ea typeface="Baskerville" panose="02020502070401020303" pitchFamily="18" charset="0"/>
                          </a:rPr>
                        </m:ctrlPr>
                      </m:sSubPr>
                      <m:e>
                        <m:r>
                          <a:rPr lang="en-US" b="0" i="1" smtClean="0">
                            <a:latin typeface="Cambria Math" panose="02040503050406030204" pitchFamily="18" charset="0"/>
                            <a:ea typeface="Baskerville" panose="02020502070401020303" pitchFamily="18" charset="0"/>
                          </a:rPr>
                          <m:t>𝑝</m:t>
                        </m:r>
                      </m:e>
                      <m:sub>
                        <m:r>
                          <a:rPr lang="en-US" b="0" i="1" smtClean="0">
                            <a:latin typeface="Cambria Math" panose="02040503050406030204" pitchFamily="18" charset="0"/>
                            <a:ea typeface="Baskerville" panose="02020502070401020303" pitchFamily="18" charset="0"/>
                          </a:rPr>
                          <m:t>𝑖</m:t>
                        </m:r>
                      </m:sub>
                    </m:sSub>
                  </m:oMath>
                </a14:m>
                <a:r>
                  <a:rPr lang="en-US" dirty="0">
                    <a:latin typeface="Baskerville" panose="02020502070401020303" pitchFamily="18" charset="0"/>
                    <a:ea typeface="Baskerville" panose="02020502070401020303" pitchFamily="18" charset="0"/>
                  </a:rPr>
                  <a:t> element in the interval, if </a:t>
                </a:r>
                <a14:m>
                  <m:oMath xmlns:m="http://schemas.openxmlformats.org/officeDocument/2006/math">
                    <m:r>
                      <a:rPr lang="en-US" i="1">
                        <a:latin typeface="Cambria Math" panose="02040503050406030204" pitchFamily="18" charset="0"/>
                        <a:ea typeface="Cambria Math" panose="02040503050406030204" pitchFamily="18" charset="0"/>
                      </a:rPr>
                      <m:t>𝑄</m:t>
                    </m:r>
                    <m:d>
                      <m:dPr>
                        <m:ctrlPr>
                          <a:rPr lang="en-US" i="1">
                            <a:latin typeface="Cambria Math" panose="02040503050406030204" pitchFamily="18" charset="0"/>
                            <a:ea typeface="Cambria Math" panose="02040503050406030204" pitchFamily="18" charset="0"/>
                          </a:rPr>
                        </m:ctrlPr>
                      </m:d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𝑗</m:t>
                            </m:r>
                          </m:sub>
                        </m:sSub>
                      </m:e>
                    </m:d>
                  </m:oMath>
                </a14:m>
                <a:r>
                  <a:rPr lang="en-US" dirty="0">
                    <a:latin typeface="Baskerville" panose="02020502070401020303" pitchFamily="18" charset="0"/>
                    <a:ea typeface="Baskerville" panose="02020502070401020303" pitchFamily="18" charset="0"/>
                  </a:rPr>
                  <a:t> is divisible by</a:t>
                </a:r>
                <a:r>
                  <a:rPr lang="en-US" dirty="0">
                    <a:ea typeface="Cambria Math" panose="02040503050406030204" pitchFamily="18" charset="0"/>
                  </a:rPr>
                  <a:t> </a:t>
                </a:r>
                <a14:m>
                  <m:oMath xmlns:m="http://schemas.openxmlformats.org/officeDocument/2006/math">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𝑝</m:t>
                        </m:r>
                      </m:e>
                      <m:sub>
                        <m:r>
                          <a:rPr lang="en-US" b="0" i="1" smtClean="0">
                            <a:latin typeface="Cambria Math" panose="02040503050406030204" pitchFamily="18" charset="0"/>
                            <a:ea typeface="Cambria Math" panose="02040503050406030204" pitchFamily="18" charset="0"/>
                          </a:rPr>
                          <m:t>𝑖</m:t>
                        </m:r>
                      </m:sub>
                    </m:sSub>
                  </m:oMath>
                </a14:m>
                <a:r>
                  <a:rPr lang="en-US" dirty="0">
                    <a:latin typeface="Baskerville" panose="02020502070401020303" pitchFamily="18" charset="0"/>
                    <a:ea typeface="Baskerville" panose="02020502070401020303" pitchFamily="18" charset="0"/>
                  </a:rPr>
                  <a:t>, then for all </a:t>
                </a:r>
                <a14:m>
                  <m:oMath xmlns:m="http://schemas.openxmlformats.org/officeDocument/2006/math">
                    <m:r>
                      <a:rPr lang="en-US" i="1">
                        <a:latin typeface="Cambria Math" panose="02040503050406030204" pitchFamily="18" charset="0"/>
                        <a:ea typeface="Cambria Math" panose="02040503050406030204" pitchFamily="18" charset="0"/>
                      </a:rPr>
                      <m:t>𝑄</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𝑥</m:t>
                            </m:r>
                          </m:e>
                          <m:sub>
                            <m:r>
                              <a:rPr lang="en-US" i="1">
                                <a:latin typeface="Cambria Math" panose="02040503050406030204" pitchFamily="18" charset="0"/>
                                <a:ea typeface="Cambria Math" panose="02040503050406030204" pitchFamily="18" charset="0"/>
                              </a:rPr>
                              <m:t>𝑗</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𝑘</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𝑝</m:t>
                            </m:r>
                          </m:e>
                          <m:sub>
                            <m:r>
                              <a:rPr lang="en-US" b="0" i="1" smtClean="0">
                                <a:latin typeface="Cambria Math" panose="02040503050406030204" pitchFamily="18" charset="0"/>
                                <a:ea typeface="Cambria Math" panose="02040503050406030204" pitchFamily="18" charset="0"/>
                              </a:rPr>
                              <m:t>𝑖</m:t>
                            </m:r>
                          </m:sub>
                        </m:sSub>
                      </m:e>
                    </m:d>
                    <m:r>
                      <a:rPr lang="en-US" b="0" i="0" smtClean="0">
                        <a:latin typeface="Cambria Math" panose="02040503050406030204" pitchFamily="18" charset="0"/>
                        <a:ea typeface="Cambria Math" panose="02040503050406030204" pitchFamily="18" charset="0"/>
                      </a:rPr>
                      <m:t> </m:t>
                    </m:r>
                  </m:oMath>
                </a14:m>
                <a:r>
                  <a:rPr lang="en-US" dirty="0">
                    <a:latin typeface="Baskerville" panose="02020502070401020303" pitchFamily="18" charset="0"/>
                    <a:ea typeface="Baskerville" panose="02020502070401020303" pitchFamily="18" charset="0"/>
                  </a:rPr>
                  <a:t>in the interval, sieve </a:t>
                </a:r>
                <a14:m>
                  <m:oMath xmlns:m="http://schemas.openxmlformats.org/officeDocument/2006/math">
                    <m:sSub>
                      <m:sSubPr>
                        <m:ctrlPr>
                          <a:rPr lang="en-US" b="0" i="1" smtClean="0">
                            <a:latin typeface="Cambria Math" panose="02040503050406030204" pitchFamily="18" charset="0"/>
                            <a:ea typeface="Baskerville" panose="02020502070401020303" pitchFamily="18" charset="0"/>
                          </a:rPr>
                        </m:ctrlPr>
                      </m:sSubPr>
                      <m:e>
                        <m:r>
                          <a:rPr lang="en-US" b="0" i="1" smtClean="0">
                            <a:latin typeface="Cambria Math" panose="02040503050406030204" pitchFamily="18" charset="0"/>
                            <a:ea typeface="Baskerville" panose="02020502070401020303" pitchFamily="18" charset="0"/>
                          </a:rPr>
                          <m:t>𝑝</m:t>
                        </m:r>
                      </m:e>
                      <m:sub>
                        <m:r>
                          <a:rPr lang="en-US" b="0" i="1" smtClean="0">
                            <a:latin typeface="Cambria Math" panose="02040503050406030204" pitchFamily="18" charset="0"/>
                            <a:ea typeface="Baskerville" panose="02020502070401020303" pitchFamily="18" charset="0"/>
                          </a:rPr>
                          <m:t>𝑖</m:t>
                        </m:r>
                      </m:sub>
                    </m:sSub>
                    <m:r>
                      <a:rPr lang="en-US" b="0" i="1" smtClean="0">
                        <a:latin typeface="Cambria Math" panose="02040503050406030204" pitchFamily="18" charset="0"/>
                        <a:ea typeface="Baskerville" panose="02020502070401020303" pitchFamily="18" charset="0"/>
                      </a:rPr>
                      <m:t>.</m:t>
                    </m:r>
                  </m:oMath>
                </a14:m>
                <a:endParaRPr lang="en-US" dirty="0">
                  <a:latin typeface="Baskerville" panose="02020502070401020303" pitchFamily="18" charset="0"/>
                  <a:ea typeface="Baskerville" panose="02020502070401020303" pitchFamily="18" charset="0"/>
                </a:endParaRPr>
              </a:p>
              <a:p>
                <a:pPr lvl="1">
                  <a:buFont typeface="Wingdings" pitchFamily="2" charset="2"/>
                  <a:buChar char="v"/>
                </a:pPr>
                <a:r>
                  <a:rPr lang="en-US" dirty="0">
                    <a:latin typeface="Baskerville" panose="02020502070401020303" pitchFamily="18" charset="0"/>
                    <a:ea typeface="Baskerville" panose="02020502070401020303" pitchFamily="18" charset="0"/>
                  </a:rPr>
                  <a:t>This algorithm is not optimal, since when out </a:t>
                </a:r>
                <a14:m>
                  <m:oMath xmlns:m="http://schemas.openxmlformats.org/officeDocument/2006/math">
                    <m:sSub>
                      <m:sSubPr>
                        <m:ctrlPr>
                          <a:rPr lang="en-US" b="0" i="1" smtClean="0">
                            <a:latin typeface="Cambria Math" panose="02040503050406030204" pitchFamily="18" charset="0"/>
                            <a:ea typeface="Baskerville" panose="02020502070401020303" pitchFamily="18" charset="0"/>
                          </a:rPr>
                        </m:ctrlPr>
                      </m:sSubPr>
                      <m:e>
                        <m:r>
                          <a:rPr lang="en-US" b="0" i="1" smtClean="0">
                            <a:latin typeface="Cambria Math" panose="02040503050406030204" pitchFamily="18" charset="0"/>
                            <a:ea typeface="Baskerville" panose="02020502070401020303" pitchFamily="18" charset="0"/>
                          </a:rPr>
                          <m:t>𝑝</m:t>
                        </m:r>
                      </m:e>
                      <m:sub>
                        <m:r>
                          <a:rPr lang="en-US" b="0" i="1" smtClean="0">
                            <a:latin typeface="Cambria Math" panose="02040503050406030204" pitchFamily="18" charset="0"/>
                            <a:ea typeface="Baskerville" panose="02020502070401020303" pitchFamily="18" charset="0"/>
                          </a:rPr>
                          <m:t>𝑖</m:t>
                        </m:r>
                      </m:sub>
                    </m:sSub>
                  </m:oMath>
                </a14:m>
                <a:r>
                  <a:rPr lang="en-US" dirty="0">
                    <a:latin typeface="Baskerville" panose="02020502070401020303" pitchFamily="18" charset="0"/>
                    <a:ea typeface="Baskerville" panose="02020502070401020303" pitchFamily="18" charset="0"/>
                  </a:rPr>
                  <a:t> get large,  i.e., 5 digits primes, to check whether p divides  </a:t>
                </a:r>
                <a14:m>
                  <m:oMath xmlns:m="http://schemas.openxmlformats.org/officeDocument/2006/math">
                    <m:r>
                      <a:rPr lang="en-US" i="1" dirty="0" smtClean="0">
                        <a:latin typeface="Cambria Math" panose="02040503050406030204" pitchFamily="18" charset="0"/>
                        <a:ea typeface="Baskerville" panose="02020502070401020303" pitchFamily="18" charset="0"/>
                      </a:rPr>
                      <m:t>𝑄</m:t>
                    </m:r>
                    <m:r>
                      <a:rPr lang="en-US" i="1" dirty="0" smtClean="0">
                        <a:latin typeface="Cambria Math" panose="02040503050406030204" pitchFamily="18" charset="0"/>
                        <a:ea typeface="Baskerville" panose="02020502070401020303" pitchFamily="18" charset="0"/>
                      </a:rPr>
                      <m:t>(</m:t>
                    </m:r>
                    <m:sSub>
                      <m:sSubPr>
                        <m:ctrlPr>
                          <a:rPr lang="en-US" b="0" i="1" dirty="0" smtClean="0">
                            <a:latin typeface="Cambria Math" panose="02040503050406030204" pitchFamily="18" charset="0"/>
                            <a:ea typeface="Baskerville" panose="02020502070401020303" pitchFamily="18" charset="0"/>
                          </a:rPr>
                        </m:ctrlPr>
                      </m:sSubPr>
                      <m:e>
                        <m:r>
                          <a:rPr lang="en-US" i="1" dirty="0" smtClean="0">
                            <a:latin typeface="Cambria Math" panose="02040503050406030204" pitchFamily="18" charset="0"/>
                            <a:ea typeface="Baskerville" panose="02020502070401020303" pitchFamily="18" charset="0"/>
                          </a:rPr>
                          <m:t>𝑥</m:t>
                        </m:r>
                      </m:e>
                      <m:sub>
                        <m:r>
                          <a:rPr lang="en-US" i="1" dirty="0" smtClean="0">
                            <a:latin typeface="Cambria Math" panose="02040503050406030204" pitchFamily="18" charset="0"/>
                            <a:ea typeface="Baskerville" panose="02020502070401020303" pitchFamily="18" charset="0"/>
                          </a:rPr>
                          <m:t>𝑖</m:t>
                        </m:r>
                      </m:sub>
                    </m:sSub>
                    <m:r>
                      <a:rPr lang="en-US" i="1" dirty="0" smtClean="0">
                        <a:latin typeface="Cambria Math" panose="02040503050406030204" pitchFamily="18" charset="0"/>
                        <a:ea typeface="Baskerville" panose="02020502070401020303" pitchFamily="18" charset="0"/>
                      </a:rPr>
                      <m:t>) </m:t>
                    </m:r>
                  </m:oMath>
                </a14:m>
                <a:r>
                  <a:rPr lang="en-US" dirty="0">
                    <a:latin typeface="Baskerville" panose="02020502070401020303" pitchFamily="18" charset="0"/>
                    <a:ea typeface="Baskerville" panose="02020502070401020303" pitchFamily="18" charset="0"/>
                  </a:rPr>
                  <a:t>for each </a:t>
                </a:r>
                <a14:m>
                  <m:oMath xmlns:m="http://schemas.openxmlformats.org/officeDocument/2006/math">
                    <m:r>
                      <a:rPr lang="en-US" i="1" dirty="0" smtClean="0">
                        <a:latin typeface="Cambria Math" panose="02040503050406030204" pitchFamily="18" charset="0"/>
                        <a:ea typeface="Baskerville" panose="02020502070401020303" pitchFamily="18" charset="0"/>
                      </a:rPr>
                      <m:t>0</m:t>
                    </m:r>
                    <m:r>
                      <a:rPr lang="en-US" i="1" dirty="0" smtClean="0">
                        <a:latin typeface="Cambria Math" panose="02040503050406030204" pitchFamily="18" charset="0"/>
                        <a:ea typeface="Cambria Math" panose="02040503050406030204" pitchFamily="18" charset="0"/>
                      </a:rPr>
                      <m:t>≤</m:t>
                    </m:r>
                    <m:r>
                      <a:rPr lang="en-US" i="1" dirty="0" smtClean="0">
                        <a:latin typeface="Cambria Math" panose="02040503050406030204" pitchFamily="18" charset="0"/>
                        <a:ea typeface="Baskerville" panose="02020502070401020303" pitchFamily="18" charset="0"/>
                      </a:rPr>
                      <m:t>𝑖</m:t>
                    </m:r>
                    <m:r>
                      <a:rPr lang="en-US" i="1" dirty="0" smtClean="0">
                        <a:latin typeface="Cambria Math" panose="02040503050406030204" pitchFamily="18" charset="0"/>
                        <a:ea typeface="Baskerville" panose="02020502070401020303" pitchFamily="18" charset="0"/>
                      </a:rPr>
                      <m:t>&lt;</m:t>
                    </m:r>
                    <m:r>
                      <a:rPr lang="en-US" i="1" dirty="0" smtClean="0">
                        <a:latin typeface="Cambria Math" panose="02040503050406030204" pitchFamily="18" charset="0"/>
                        <a:ea typeface="Baskerville" panose="02020502070401020303" pitchFamily="18" charset="0"/>
                      </a:rPr>
                      <m:t>𝑝</m:t>
                    </m:r>
                  </m:oMath>
                </a14:m>
                <a:r>
                  <a:rPr lang="en-US" dirty="0">
                    <a:latin typeface="Baskerville" panose="02020502070401020303" pitchFamily="18" charset="0"/>
                    <a:ea typeface="Baskerville" panose="02020502070401020303" pitchFamily="18" charset="0"/>
                  </a:rPr>
                  <a:t>, is a lot of work. </a:t>
                </a:r>
              </a:p>
              <a:p>
                <a:pPr marL="0" indent="0">
                  <a:buNone/>
                </a:pPr>
                <a:endParaRPr lang="en-US" dirty="0">
                  <a:latin typeface="Baskerville" panose="02020502070401020303" pitchFamily="18" charset="0"/>
                  <a:ea typeface="Baskerville" panose="02020502070401020303" pitchFamily="18" charset="0"/>
                </a:endParaRPr>
              </a:p>
              <a:p>
                <a:pPr>
                  <a:buFont typeface="Wingdings" pitchFamily="2" charset="2"/>
                  <a:buChar char="v"/>
                </a:pPr>
                <a:r>
                  <a:rPr lang="en-US" dirty="0">
                    <a:latin typeface="Baskerville" panose="02020502070401020303" pitchFamily="18" charset="0"/>
                    <a:ea typeface="Baskerville" panose="02020502070401020303" pitchFamily="18" charset="0"/>
                  </a:rPr>
                  <a:t>To modify this algorithm, we will implement the Tonelli-Shanks algorithm to solve where exactly is</a:t>
                </a:r>
                <a:r>
                  <a:rPr lang="en-US" dirty="0">
                    <a:ea typeface="Baskerville" panose="02020502070401020303" pitchFamily="18" charset="0"/>
                  </a:rPr>
                  <a:t> </a:t>
                </a:r>
                <a14:m>
                  <m:oMath xmlns:m="http://schemas.openxmlformats.org/officeDocument/2006/math">
                    <m:r>
                      <a:rPr lang="en-US" i="1" dirty="0">
                        <a:latin typeface="Cambria Math" panose="02040503050406030204" pitchFamily="18" charset="0"/>
                        <a:ea typeface="Baskerville" panose="02020502070401020303" pitchFamily="18" charset="0"/>
                      </a:rPr>
                      <m:t>𝑄</m:t>
                    </m:r>
                    <m:d>
                      <m:dPr>
                        <m:ctrlPr>
                          <a:rPr lang="en-US" i="1" dirty="0">
                            <a:latin typeface="Cambria Math" panose="02040503050406030204" pitchFamily="18" charset="0"/>
                            <a:ea typeface="Baskerville" panose="02020502070401020303" pitchFamily="18" charset="0"/>
                          </a:rPr>
                        </m:ctrlPr>
                      </m:dPr>
                      <m:e>
                        <m:sSub>
                          <m:sSubPr>
                            <m:ctrlPr>
                              <a:rPr lang="en-US" i="1" dirty="0">
                                <a:latin typeface="Cambria Math" panose="02040503050406030204" pitchFamily="18" charset="0"/>
                                <a:ea typeface="Baskerville" panose="02020502070401020303" pitchFamily="18" charset="0"/>
                              </a:rPr>
                            </m:ctrlPr>
                          </m:sSubPr>
                          <m:e>
                            <m:r>
                              <a:rPr lang="en-US" i="1" dirty="0">
                                <a:latin typeface="Cambria Math" panose="02040503050406030204" pitchFamily="18" charset="0"/>
                                <a:ea typeface="Baskerville" panose="02020502070401020303" pitchFamily="18" charset="0"/>
                              </a:rPr>
                              <m:t>𝑥</m:t>
                            </m:r>
                          </m:e>
                          <m:sub>
                            <m:r>
                              <a:rPr lang="en-US" i="1" dirty="0">
                                <a:latin typeface="Cambria Math" panose="02040503050406030204" pitchFamily="18" charset="0"/>
                                <a:ea typeface="Baskerville" panose="02020502070401020303" pitchFamily="18" charset="0"/>
                              </a:rPr>
                              <m:t>𝑗</m:t>
                            </m:r>
                          </m:sub>
                        </m:sSub>
                      </m:e>
                    </m:d>
                  </m:oMath>
                </a14:m>
                <a:r>
                  <a:rPr lang="en-US" dirty="0">
                    <a:latin typeface="Baskerville" panose="02020502070401020303" pitchFamily="18" charset="0"/>
                    <a:ea typeface="Baskerville" panose="02020502070401020303" pitchFamily="18" charset="0"/>
                  </a:rPr>
                  <a:t>, where </a:t>
                </a:r>
                <a14:m>
                  <m:oMath xmlns:m="http://schemas.openxmlformats.org/officeDocument/2006/math">
                    <m:sSub>
                      <m:sSubPr>
                        <m:ctrlPr>
                          <a:rPr lang="en-US" b="0" i="1" dirty="0" smtClean="0">
                            <a:latin typeface="Cambria Math" panose="02040503050406030204" pitchFamily="18" charset="0"/>
                            <a:ea typeface="Baskerville" panose="02020502070401020303" pitchFamily="18" charset="0"/>
                          </a:rPr>
                        </m:ctrlPr>
                      </m:sSubPr>
                      <m:e>
                        <m:r>
                          <a:rPr lang="en-US" b="0" i="1" dirty="0" smtClean="0">
                            <a:latin typeface="Cambria Math" panose="02040503050406030204" pitchFamily="18" charset="0"/>
                            <a:ea typeface="Baskerville" panose="02020502070401020303" pitchFamily="18" charset="0"/>
                          </a:rPr>
                          <m:t>𝑝</m:t>
                        </m:r>
                      </m:e>
                      <m:sub>
                        <m:r>
                          <a:rPr lang="en-US" b="0" i="1" dirty="0" smtClean="0">
                            <a:latin typeface="Cambria Math" panose="02040503050406030204" pitchFamily="18" charset="0"/>
                            <a:ea typeface="Baskerville" panose="02020502070401020303" pitchFamily="18" charset="0"/>
                          </a:rPr>
                          <m:t>𝑖</m:t>
                        </m:r>
                      </m:sub>
                    </m:sSub>
                    <m:r>
                      <a:rPr lang="en-US" b="0" i="1" dirty="0" smtClean="0">
                        <a:latin typeface="Cambria Math" panose="02040503050406030204" pitchFamily="18" charset="0"/>
                        <a:ea typeface="Baskerville" panose="02020502070401020303" pitchFamily="18" charset="0"/>
                      </a:rPr>
                      <m:t>|</m:t>
                    </m:r>
                    <m:r>
                      <a:rPr lang="en-US" b="0" i="1" dirty="0" smtClean="0">
                        <a:latin typeface="Cambria Math" panose="02040503050406030204" pitchFamily="18" charset="0"/>
                        <a:ea typeface="Baskerville" panose="02020502070401020303" pitchFamily="18" charset="0"/>
                      </a:rPr>
                      <m:t>𝑄</m:t>
                    </m:r>
                    <m:d>
                      <m:dPr>
                        <m:ctrlPr>
                          <a:rPr lang="en-US" b="0" i="1" dirty="0" smtClean="0">
                            <a:latin typeface="Cambria Math" panose="02040503050406030204" pitchFamily="18" charset="0"/>
                            <a:ea typeface="Baskerville" panose="02020502070401020303" pitchFamily="18" charset="0"/>
                          </a:rPr>
                        </m:ctrlPr>
                      </m:dPr>
                      <m:e>
                        <m:sSub>
                          <m:sSubPr>
                            <m:ctrlPr>
                              <a:rPr lang="en-US" i="1" dirty="0">
                                <a:latin typeface="Cambria Math" panose="02040503050406030204" pitchFamily="18" charset="0"/>
                                <a:ea typeface="Baskerville" panose="02020502070401020303" pitchFamily="18" charset="0"/>
                              </a:rPr>
                            </m:ctrlPr>
                          </m:sSubPr>
                          <m:e>
                            <m:r>
                              <a:rPr lang="en-US" i="1" dirty="0">
                                <a:latin typeface="Cambria Math" panose="02040503050406030204" pitchFamily="18" charset="0"/>
                                <a:ea typeface="Baskerville" panose="02020502070401020303" pitchFamily="18" charset="0"/>
                              </a:rPr>
                              <m:t>𝑥</m:t>
                            </m:r>
                          </m:e>
                          <m:sub>
                            <m:r>
                              <a:rPr lang="en-US" b="0" i="1" dirty="0" smtClean="0">
                                <a:latin typeface="Cambria Math" panose="02040503050406030204" pitchFamily="18" charset="0"/>
                                <a:ea typeface="Baskerville" panose="02020502070401020303" pitchFamily="18" charset="0"/>
                              </a:rPr>
                              <m:t>𝑗</m:t>
                            </m:r>
                          </m:sub>
                        </m:sSub>
                      </m:e>
                    </m:d>
                    <m:r>
                      <a:rPr lang="en-US" b="0" i="0" dirty="0" smtClean="0">
                        <a:latin typeface="Cambria Math" panose="02040503050406030204" pitchFamily="18" charset="0"/>
                        <a:ea typeface="Baskerville" panose="02020502070401020303" pitchFamily="18" charset="0"/>
                      </a:rPr>
                      <m:t>.</m:t>
                    </m:r>
                  </m:oMath>
                </a14:m>
                <a:r>
                  <a:rPr lang="en-US" dirty="0">
                    <a:latin typeface="Baskerville" panose="02020502070401020303" pitchFamily="18" charset="0"/>
                    <a:ea typeface="Baskerville" panose="02020502070401020303" pitchFamily="18" charset="0"/>
                  </a:rPr>
                  <a:t> Since if </a:t>
                </a:r>
                <a14:m>
                  <m:oMath xmlns:m="http://schemas.openxmlformats.org/officeDocument/2006/math">
                    <m:sSub>
                      <m:sSubPr>
                        <m:ctrlPr>
                          <a:rPr lang="en-US" i="1" dirty="0">
                            <a:latin typeface="Cambria Math" panose="02040503050406030204" pitchFamily="18" charset="0"/>
                            <a:ea typeface="Baskerville" panose="02020502070401020303" pitchFamily="18" charset="0"/>
                          </a:rPr>
                        </m:ctrlPr>
                      </m:sSubPr>
                      <m:e>
                        <m:r>
                          <a:rPr lang="en-US" i="1" dirty="0">
                            <a:latin typeface="Cambria Math" panose="02040503050406030204" pitchFamily="18" charset="0"/>
                            <a:ea typeface="Baskerville" panose="02020502070401020303" pitchFamily="18" charset="0"/>
                          </a:rPr>
                          <m:t>𝑝</m:t>
                        </m:r>
                      </m:e>
                      <m:sub>
                        <m:r>
                          <a:rPr lang="en-US" i="1" dirty="0">
                            <a:latin typeface="Cambria Math" panose="02040503050406030204" pitchFamily="18" charset="0"/>
                            <a:ea typeface="Baskerville" panose="02020502070401020303" pitchFamily="18" charset="0"/>
                          </a:rPr>
                          <m:t>𝑖</m:t>
                        </m:r>
                      </m:sub>
                    </m:sSub>
                    <m:r>
                      <a:rPr lang="en-US" i="1" dirty="0">
                        <a:latin typeface="Cambria Math" panose="02040503050406030204" pitchFamily="18" charset="0"/>
                        <a:ea typeface="Baskerville" panose="02020502070401020303" pitchFamily="18" charset="0"/>
                      </a:rPr>
                      <m:t>|</m:t>
                    </m:r>
                    <m:r>
                      <a:rPr lang="en-US" i="1" dirty="0">
                        <a:latin typeface="Cambria Math" panose="02040503050406030204" pitchFamily="18" charset="0"/>
                        <a:ea typeface="Baskerville" panose="02020502070401020303" pitchFamily="18" charset="0"/>
                      </a:rPr>
                      <m:t>𝑄</m:t>
                    </m:r>
                    <m:r>
                      <a:rPr lang="en-US" i="1" dirty="0">
                        <a:latin typeface="Cambria Math" panose="02040503050406030204" pitchFamily="18" charset="0"/>
                        <a:ea typeface="Baskerville" panose="02020502070401020303" pitchFamily="18" charset="0"/>
                      </a:rPr>
                      <m:t>(</m:t>
                    </m:r>
                    <m:sSub>
                      <m:sSubPr>
                        <m:ctrlPr>
                          <a:rPr lang="en-US" i="1" dirty="0">
                            <a:latin typeface="Cambria Math" panose="02040503050406030204" pitchFamily="18" charset="0"/>
                            <a:ea typeface="Baskerville" panose="02020502070401020303" pitchFamily="18" charset="0"/>
                          </a:rPr>
                        </m:ctrlPr>
                      </m:sSubPr>
                      <m:e>
                        <m:r>
                          <a:rPr lang="en-US" i="1" dirty="0">
                            <a:latin typeface="Cambria Math" panose="02040503050406030204" pitchFamily="18" charset="0"/>
                            <a:ea typeface="Baskerville" panose="02020502070401020303" pitchFamily="18" charset="0"/>
                          </a:rPr>
                          <m:t>𝑥</m:t>
                        </m:r>
                      </m:e>
                      <m:sub>
                        <m:r>
                          <a:rPr lang="en-US" i="1" dirty="0">
                            <a:latin typeface="Cambria Math" panose="02040503050406030204" pitchFamily="18" charset="0"/>
                            <a:ea typeface="Baskerville" panose="02020502070401020303" pitchFamily="18" charset="0"/>
                          </a:rPr>
                          <m:t>𝑗</m:t>
                        </m:r>
                      </m:sub>
                    </m:sSub>
                    <m:r>
                      <a:rPr lang="en-US" i="1" dirty="0">
                        <a:latin typeface="Cambria Math" panose="02040503050406030204" pitchFamily="18" charset="0"/>
                        <a:ea typeface="Baskerville" panose="02020502070401020303" pitchFamily="18" charset="0"/>
                      </a:rPr>
                      <m:t>)</m:t>
                    </m:r>
                  </m:oMath>
                </a14:m>
                <a:r>
                  <a:rPr lang="en-US" dirty="0">
                    <a:latin typeface="Baskerville" panose="02020502070401020303" pitchFamily="18" charset="0"/>
                    <a:ea typeface="Baskerville" panose="02020502070401020303" pitchFamily="18" charset="0"/>
                  </a:rPr>
                  <a:t>, </a:t>
                </a:r>
                <a14:m>
                  <m:oMath xmlns:m="http://schemas.openxmlformats.org/officeDocument/2006/math">
                    <m:d>
                      <m:dPr>
                        <m:ctrlPr>
                          <a:rPr lang="en-US" b="0" i="1" dirty="0" smtClean="0">
                            <a:latin typeface="Cambria Math" panose="02040503050406030204" pitchFamily="18" charset="0"/>
                            <a:ea typeface="Baskerville" panose="02020502070401020303" pitchFamily="18" charset="0"/>
                          </a:rPr>
                        </m:ctrlPr>
                      </m:dPr>
                      <m:e>
                        <m:f>
                          <m:fPr>
                            <m:ctrlPr>
                              <a:rPr lang="en-US" b="0" i="1" dirty="0" smtClean="0">
                                <a:latin typeface="Cambria Math" panose="02040503050406030204" pitchFamily="18" charset="0"/>
                                <a:ea typeface="Baskerville" panose="02020502070401020303" pitchFamily="18" charset="0"/>
                              </a:rPr>
                            </m:ctrlPr>
                          </m:fPr>
                          <m:num>
                            <m:r>
                              <a:rPr lang="en-US" b="0" i="1" dirty="0" smtClean="0">
                                <a:latin typeface="Cambria Math" panose="02040503050406030204" pitchFamily="18" charset="0"/>
                                <a:ea typeface="Baskerville" panose="02020502070401020303" pitchFamily="18" charset="0"/>
                              </a:rPr>
                              <m:t>𝑛</m:t>
                            </m:r>
                          </m:num>
                          <m:den>
                            <m:sSub>
                              <m:sSubPr>
                                <m:ctrlPr>
                                  <a:rPr lang="en-US" b="0" i="1" dirty="0" smtClean="0">
                                    <a:latin typeface="Cambria Math" panose="02040503050406030204" pitchFamily="18" charset="0"/>
                                    <a:ea typeface="Baskerville" panose="02020502070401020303" pitchFamily="18" charset="0"/>
                                  </a:rPr>
                                </m:ctrlPr>
                              </m:sSubPr>
                              <m:e>
                                <m:r>
                                  <a:rPr lang="en-US" b="0" i="1" dirty="0" smtClean="0">
                                    <a:latin typeface="Cambria Math" panose="02040503050406030204" pitchFamily="18" charset="0"/>
                                    <a:ea typeface="Baskerville" panose="02020502070401020303" pitchFamily="18" charset="0"/>
                                  </a:rPr>
                                  <m:t>𝑝</m:t>
                                </m:r>
                              </m:e>
                              <m:sub>
                                <m:r>
                                  <a:rPr lang="en-US" b="0" i="1" dirty="0" smtClean="0">
                                    <a:latin typeface="Cambria Math" panose="02040503050406030204" pitchFamily="18" charset="0"/>
                                    <a:ea typeface="Baskerville" panose="02020502070401020303" pitchFamily="18" charset="0"/>
                                  </a:rPr>
                                  <m:t>𝑖</m:t>
                                </m:r>
                              </m:sub>
                            </m:sSub>
                          </m:den>
                        </m:f>
                      </m:e>
                    </m:d>
                    <m:r>
                      <a:rPr lang="en-US" b="0" i="1" dirty="0" smtClean="0">
                        <a:latin typeface="Cambria Math" panose="02040503050406030204" pitchFamily="18" charset="0"/>
                        <a:ea typeface="Baskerville" panose="02020502070401020303" pitchFamily="18" charset="0"/>
                      </a:rPr>
                      <m:t>=1</m:t>
                    </m:r>
                  </m:oMath>
                </a14:m>
                <a:r>
                  <a:rPr lang="en-US" dirty="0">
                    <a:latin typeface="Baskerville" panose="02020502070401020303" pitchFamily="18" charset="0"/>
                    <a:ea typeface="Baskerville" panose="02020502070401020303" pitchFamily="18" charset="0"/>
                  </a:rPr>
                  <a:t>, i.e., </a:t>
                </a:r>
                <a14:m>
                  <m:oMath xmlns:m="http://schemas.openxmlformats.org/officeDocument/2006/math">
                    <m:sSubSup>
                      <m:sSubSupPr>
                        <m:ctrlPr>
                          <a:rPr lang="en-US" b="0" i="1" dirty="0" smtClean="0">
                            <a:latin typeface="Cambria Math" panose="02040503050406030204" pitchFamily="18" charset="0"/>
                            <a:ea typeface="Baskerville" panose="02020502070401020303" pitchFamily="18" charset="0"/>
                          </a:rPr>
                        </m:ctrlPr>
                      </m:sSubSupPr>
                      <m:e>
                        <m:r>
                          <a:rPr lang="en-US" i="1" dirty="0">
                            <a:latin typeface="Cambria Math" panose="02040503050406030204" pitchFamily="18" charset="0"/>
                            <a:ea typeface="Baskerville" panose="02020502070401020303" pitchFamily="18" charset="0"/>
                          </a:rPr>
                          <m:t>𝑥</m:t>
                        </m:r>
                      </m:e>
                      <m:sub>
                        <m:r>
                          <a:rPr lang="en-US" i="1" dirty="0">
                            <a:latin typeface="Cambria Math" panose="02040503050406030204" pitchFamily="18" charset="0"/>
                            <a:ea typeface="Baskerville" panose="02020502070401020303" pitchFamily="18" charset="0"/>
                          </a:rPr>
                          <m:t>𝑗</m:t>
                        </m:r>
                      </m:sub>
                      <m:sup>
                        <m:r>
                          <a:rPr lang="en-US" b="0" i="1" dirty="0" smtClean="0">
                            <a:latin typeface="Cambria Math" panose="02040503050406030204" pitchFamily="18" charset="0"/>
                            <a:ea typeface="Baskerville" panose="02020502070401020303" pitchFamily="18" charset="0"/>
                          </a:rPr>
                          <m:t>2</m:t>
                        </m:r>
                      </m:sup>
                    </m:sSubSup>
                    <m:r>
                      <a:rPr lang="en-US" i="1" dirty="0">
                        <a:latin typeface="Cambria Math" panose="02040503050406030204" pitchFamily="18" charset="0"/>
                        <a:ea typeface="Baskerville" panose="02020502070401020303" pitchFamily="18" charset="0"/>
                      </a:rPr>
                      <m:t>≡</m:t>
                    </m:r>
                    <m:r>
                      <a:rPr lang="en-US" b="0" i="1" dirty="0" smtClean="0">
                        <a:latin typeface="Cambria Math" panose="02040503050406030204" pitchFamily="18" charset="0"/>
                        <a:ea typeface="Baskerville" panose="02020502070401020303" pitchFamily="18" charset="0"/>
                      </a:rPr>
                      <m:t>𝑛</m:t>
                    </m:r>
                    <m:r>
                      <a:rPr lang="en-US" b="0" i="1" dirty="0" smtClean="0">
                        <a:latin typeface="Cambria Math" panose="02040503050406030204" pitchFamily="18" charset="0"/>
                        <a:ea typeface="Baskerville" panose="02020502070401020303" pitchFamily="18" charset="0"/>
                      </a:rPr>
                      <m:t>(</m:t>
                    </m:r>
                    <m:r>
                      <a:rPr lang="en-US" b="0" i="1" dirty="0" smtClean="0">
                        <a:latin typeface="Cambria Math" panose="02040503050406030204" pitchFamily="18" charset="0"/>
                        <a:ea typeface="Baskerville" panose="02020502070401020303" pitchFamily="18" charset="0"/>
                      </a:rPr>
                      <m:t>𝑚𝑜𝑑</m:t>
                    </m:r>
                    <m:r>
                      <a:rPr lang="en-US" b="0" i="1" dirty="0" smtClean="0">
                        <a:latin typeface="Cambria Math" panose="02040503050406030204" pitchFamily="18" charset="0"/>
                        <a:ea typeface="Baskerville" panose="02020502070401020303" pitchFamily="18" charset="0"/>
                      </a:rPr>
                      <m:t> </m:t>
                    </m:r>
                    <m:sSub>
                      <m:sSubPr>
                        <m:ctrlPr>
                          <a:rPr lang="en-US" b="0" i="1" dirty="0" smtClean="0">
                            <a:latin typeface="Cambria Math" panose="02040503050406030204" pitchFamily="18" charset="0"/>
                            <a:ea typeface="Baskerville" panose="02020502070401020303" pitchFamily="18" charset="0"/>
                          </a:rPr>
                        </m:ctrlPr>
                      </m:sSubPr>
                      <m:e>
                        <m:r>
                          <a:rPr lang="en-US" b="0" i="1" dirty="0" smtClean="0">
                            <a:latin typeface="Cambria Math" panose="02040503050406030204" pitchFamily="18" charset="0"/>
                            <a:ea typeface="Baskerville" panose="02020502070401020303" pitchFamily="18" charset="0"/>
                          </a:rPr>
                          <m:t>𝑝</m:t>
                        </m:r>
                      </m:e>
                      <m:sub>
                        <m:r>
                          <a:rPr lang="en-US" b="0" i="1" dirty="0" smtClean="0">
                            <a:latin typeface="Cambria Math" panose="02040503050406030204" pitchFamily="18" charset="0"/>
                            <a:ea typeface="Baskerville" panose="02020502070401020303" pitchFamily="18" charset="0"/>
                          </a:rPr>
                          <m:t>𝑖</m:t>
                        </m:r>
                      </m:sub>
                    </m:sSub>
                    <m:r>
                      <a:rPr lang="en-US" b="0" i="1" dirty="0" smtClean="0">
                        <a:latin typeface="Cambria Math" panose="02040503050406030204" pitchFamily="18" charset="0"/>
                        <a:ea typeface="Baskerville" panose="02020502070401020303" pitchFamily="18" charset="0"/>
                      </a:rPr>
                      <m:t>)</m:t>
                    </m:r>
                  </m:oMath>
                </a14:m>
                <a:r>
                  <a:rPr lang="en-US" dirty="0">
                    <a:latin typeface="Baskerville" panose="02020502070401020303" pitchFamily="18" charset="0"/>
                    <a:ea typeface="Baskerville" panose="02020502070401020303" pitchFamily="18" charset="0"/>
                  </a:rPr>
                  <a:t>, </a:t>
                </a:r>
                <a14:m>
                  <m:oMath xmlns:m="http://schemas.openxmlformats.org/officeDocument/2006/math">
                    <m:r>
                      <a:rPr lang="en-US" i="1" dirty="0">
                        <a:latin typeface="Cambria Math" panose="02040503050406030204" pitchFamily="18" charset="0"/>
                        <a:ea typeface="Baskerville" panose="02020502070401020303" pitchFamily="18" charset="0"/>
                      </a:rPr>
                      <m:t>𝑄</m:t>
                    </m:r>
                    <m:d>
                      <m:dPr>
                        <m:ctrlPr>
                          <a:rPr lang="en-US" i="1" dirty="0">
                            <a:latin typeface="Cambria Math" panose="02040503050406030204" pitchFamily="18" charset="0"/>
                            <a:ea typeface="Baskerville" panose="02020502070401020303" pitchFamily="18" charset="0"/>
                          </a:rPr>
                        </m:ctrlPr>
                      </m:dPr>
                      <m:e>
                        <m:sSub>
                          <m:sSubPr>
                            <m:ctrlPr>
                              <a:rPr lang="en-US" i="1" dirty="0">
                                <a:latin typeface="Cambria Math" panose="02040503050406030204" pitchFamily="18" charset="0"/>
                                <a:ea typeface="Baskerville" panose="02020502070401020303" pitchFamily="18" charset="0"/>
                              </a:rPr>
                            </m:ctrlPr>
                          </m:sSubPr>
                          <m:e>
                            <m:r>
                              <a:rPr lang="en-US" i="1" dirty="0">
                                <a:latin typeface="Cambria Math" panose="02040503050406030204" pitchFamily="18" charset="0"/>
                                <a:ea typeface="Baskerville" panose="02020502070401020303" pitchFamily="18" charset="0"/>
                              </a:rPr>
                              <m:t>𝑥</m:t>
                            </m:r>
                          </m:e>
                          <m:sub>
                            <m:r>
                              <a:rPr lang="en-US" i="1" dirty="0">
                                <a:latin typeface="Cambria Math" panose="02040503050406030204" pitchFamily="18" charset="0"/>
                                <a:ea typeface="Baskerville" panose="02020502070401020303" pitchFamily="18" charset="0"/>
                              </a:rPr>
                              <m:t>𝑗</m:t>
                            </m:r>
                          </m:sub>
                        </m:sSub>
                      </m:e>
                    </m:d>
                    <m:r>
                      <a:rPr lang="en-US" i="1" dirty="0" smtClean="0">
                        <a:latin typeface="Cambria Math" panose="02040503050406030204" pitchFamily="18" charset="0"/>
                        <a:ea typeface="Cambria Math" panose="02040503050406030204" pitchFamily="18" charset="0"/>
                      </a:rPr>
                      <m:t>≡</m:t>
                    </m:r>
                    <m:sSubSup>
                      <m:sSubSupPr>
                        <m:ctrlPr>
                          <a:rPr lang="en-US" b="0" i="1" dirty="0" smtClean="0">
                            <a:latin typeface="Cambria Math" panose="02040503050406030204" pitchFamily="18" charset="0"/>
                            <a:ea typeface="Cambria Math" panose="02040503050406030204" pitchFamily="18" charset="0"/>
                          </a:rPr>
                        </m:ctrlPr>
                      </m:sSubSupPr>
                      <m:e>
                        <m:r>
                          <a:rPr lang="en-US" b="0" i="1" dirty="0" smtClean="0">
                            <a:latin typeface="Cambria Math" panose="02040503050406030204" pitchFamily="18" charset="0"/>
                            <a:ea typeface="Cambria Math" panose="02040503050406030204" pitchFamily="18" charset="0"/>
                          </a:rPr>
                          <m:t>𝑥</m:t>
                        </m:r>
                      </m:e>
                      <m:sub>
                        <m:r>
                          <a:rPr lang="en-US" b="0" i="1" dirty="0" smtClean="0">
                            <a:latin typeface="Cambria Math" panose="02040503050406030204" pitchFamily="18" charset="0"/>
                            <a:ea typeface="Cambria Math" panose="02040503050406030204" pitchFamily="18" charset="0"/>
                          </a:rPr>
                          <m:t>𝑗</m:t>
                        </m:r>
                      </m:sub>
                      <m:sup>
                        <m:r>
                          <a:rPr lang="en-US" b="0" i="1" dirty="0" smtClean="0">
                            <a:latin typeface="Cambria Math" panose="02040503050406030204" pitchFamily="18" charset="0"/>
                            <a:ea typeface="Cambria Math" panose="02040503050406030204" pitchFamily="18" charset="0"/>
                          </a:rPr>
                          <m:t>2</m:t>
                        </m:r>
                      </m:sup>
                    </m:sSubSup>
                    <m:r>
                      <a:rPr lang="en-US" b="0"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𝑛</m:t>
                    </m:r>
                    <m:r>
                      <a:rPr lang="en-US" b="0" i="1" dirty="0" smtClean="0">
                        <a:latin typeface="Cambria Math" panose="02040503050406030204" pitchFamily="18" charset="0"/>
                        <a:ea typeface="Cambria Math" panose="02040503050406030204" pitchFamily="18" charset="0"/>
                      </a:rPr>
                      <m:t>≡0(</m:t>
                    </m:r>
                    <m:r>
                      <a:rPr lang="en-US" b="0" i="1" dirty="0" smtClean="0">
                        <a:latin typeface="Cambria Math" panose="02040503050406030204" pitchFamily="18" charset="0"/>
                        <a:ea typeface="Cambria Math" panose="02040503050406030204" pitchFamily="18" charset="0"/>
                      </a:rPr>
                      <m:t>𝑚𝑜𝑑</m:t>
                    </m:r>
                    <m:r>
                      <a:rPr lang="en-US" b="0" i="1" dirty="0" smtClean="0">
                        <a:latin typeface="Cambria Math" panose="02040503050406030204" pitchFamily="18" charset="0"/>
                        <a:ea typeface="Cambria Math" panose="02040503050406030204" pitchFamily="18" charset="0"/>
                      </a:rPr>
                      <m:t> </m:t>
                    </m:r>
                    <m:sSub>
                      <m:sSubPr>
                        <m:ctrlPr>
                          <a:rPr lang="en-US" b="0" i="1" dirty="0" smtClean="0">
                            <a:latin typeface="Cambria Math" panose="02040503050406030204" pitchFamily="18" charset="0"/>
                            <a:ea typeface="Cambria Math" panose="02040503050406030204" pitchFamily="18" charset="0"/>
                          </a:rPr>
                        </m:ctrlPr>
                      </m:sSubPr>
                      <m:e>
                        <m:r>
                          <a:rPr lang="en-US" b="0" i="1" dirty="0" smtClean="0">
                            <a:latin typeface="Cambria Math" panose="02040503050406030204" pitchFamily="18" charset="0"/>
                            <a:ea typeface="Cambria Math" panose="02040503050406030204" pitchFamily="18" charset="0"/>
                          </a:rPr>
                          <m:t>𝑝</m:t>
                        </m:r>
                      </m:e>
                      <m:sub>
                        <m:r>
                          <a:rPr lang="en-US" b="0" i="1" dirty="0" smtClean="0">
                            <a:latin typeface="Cambria Math" panose="02040503050406030204" pitchFamily="18" charset="0"/>
                            <a:ea typeface="Cambria Math" panose="02040503050406030204" pitchFamily="18" charset="0"/>
                          </a:rPr>
                          <m:t>𝑖</m:t>
                        </m:r>
                      </m:sub>
                    </m:sSub>
                    <m:r>
                      <a:rPr lang="en-US" b="0" i="1" dirty="0" smtClean="0">
                        <a:latin typeface="Cambria Math" panose="02040503050406030204" pitchFamily="18" charset="0"/>
                        <a:ea typeface="Cambria Math" panose="02040503050406030204" pitchFamily="18" charset="0"/>
                      </a:rPr>
                      <m:t>)</m:t>
                    </m:r>
                  </m:oMath>
                </a14:m>
                <a:r>
                  <a:rPr lang="en-US" dirty="0">
                    <a:latin typeface="Baskerville" panose="02020502070401020303" pitchFamily="18" charset="0"/>
                    <a:ea typeface="Baskerville" panose="02020502070401020303" pitchFamily="18" charset="0"/>
                  </a:rPr>
                  <a:t>, then</a:t>
                </a:r>
                <a:r>
                  <a:rPr lang="en-US" dirty="0">
                    <a:ea typeface="Baskerville" panose="02020502070401020303" pitchFamily="18" charset="0"/>
                  </a:rPr>
                  <a:t> </a:t>
                </a:r>
                <a14:m>
                  <m:oMath xmlns:m="http://schemas.openxmlformats.org/officeDocument/2006/math">
                    <m:sSub>
                      <m:sSubPr>
                        <m:ctrlPr>
                          <a:rPr lang="en-US" i="1" dirty="0">
                            <a:latin typeface="Cambria Math" panose="02040503050406030204" pitchFamily="18" charset="0"/>
                            <a:ea typeface="Baskerville" panose="02020502070401020303" pitchFamily="18" charset="0"/>
                          </a:rPr>
                        </m:ctrlPr>
                      </m:sSubPr>
                      <m:e>
                        <m:r>
                          <a:rPr lang="en-US" i="1" dirty="0">
                            <a:latin typeface="Cambria Math" panose="02040503050406030204" pitchFamily="18" charset="0"/>
                            <a:ea typeface="Baskerville" panose="02020502070401020303" pitchFamily="18" charset="0"/>
                          </a:rPr>
                          <m:t>𝑝</m:t>
                        </m:r>
                      </m:e>
                      <m:sub>
                        <m:r>
                          <a:rPr lang="en-US" i="1" dirty="0">
                            <a:latin typeface="Cambria Math" panose="02040503050406030204" pitchFamily="18" charset="0"/>
                            <a:ea typeface="Baskerville" panose="02020502070401020303" pitchFamily="18" charset="0"/>
                          </a:rPr>
                          <m:t>𝑖</m:t>
                        </m:r>
                      </m:sub>
                    </m:sSub>
                    <m:r>
                      <a:rPr lang="en-US" i="1" dirty="0">
                        <a:latin typeface="Cambria Math" panose="02040503050406030204" pitchFamily="18" charset="0"/>
                        <a:ea typeface="Baskerville" panose="02020502070401020303" pitchFamily="18" charset="0"/>
                      </a:rPr>
                      <m:t>|</m:t>
                    </m:r>
                    <m:r>
                      <a:rPr lang="en-US" i="1" dirty="0">
                        <a:latin typeface="Cambria Math" panose="02040503050406030204" pitchFamily="18" charset="0"/>
                        <a:ea typeface="Baskerville" panose="02020502070401020303" pitchFamily="18" charset="0"/>
                      </a:rPr>
                      <m:t>𝑄</m:t>
                    </m:r>
                    <m:d>
                      <m:dPr>
                        <m:ctrlPr>
                          <a:rPr lang="en-US" i="1" dirty="0">
                            <a:latin typeface="Cambria Math" panose="02040503050406030204" pitchFamily="18" charset="0"/>
                            <a:ea typeface="Baskerville" panose="02020502070401020303" pitchFamily="18" charset="0"/>
                          </a:rPr>
                        </m:ctrlPr>
                      </m:dPr>
                      <m:e>
                        <m:sSub>
                          <m:sSubPr>
                            <m:ctrlPr>
                              <a:rPr lang="en-US" i="1" dirty="0">
                                <a:latin typeface="Cambria Math" panose="02040503050406030204" pitchFamily="18" charset="0"/>
                                <a:ea typeface="Baskerville" panose="02020502070401020303" pitchFamily="18" charset="0"/>
                              </a:rPr>
                            </m:ctrlPr>
                          </m:sSubPr>
                          <m:e>
                            <m:r>
                              <a:rPr lang="en-US" i="1" dirty="0">
                                <a:latin typeface="Cambria Math" panose="02040503050406030204" pitchFamily="18" charset="0"/>
                                <a:ea typeface="Baskerville" panose="02020502070401020303" pitchFamily="18" charset="0"/>
                              </a:rPr>
                              <m:t>𝑥</m:t>
                            </m:r>
                          </m:e>
                          <m:sub>
                            <m:r>
                              <a:rPr lang="en-US" i="1" dirty="0">
                                <a:latin typeface="Cambria Math" panose="02040503050406030204" pitchFamily="18" charset="0"/>
                                <a:ea typeface="Baskerville" panose="02020502070401020303" pitchFamily="18" charset="0"/>
                              </a:rPr>
                              <m:t>𝑗</m:t>
                            </m:r>
                          </m:sub>
                        </m:sSub>
                      </m:e>
                    </m:d>
                    <m:r>
                      <a:rPr lang="en-US" b="0" i="0" dirty="0" smtClean="0">
                        <a:latin typeface="Cambria Math" panose="02040503050406030204" pitchFamily="18" charset="0"/>
                        <a:ea typeface="Baskerville" panose="02020502070401020303" pitchFamily="18" charset="0"/>
                      </a:rPr>
                      <m:t>.</m:t>
                    </m:r>
                  </m:oMath>
                </a14:m>
                <a:r>
                  <a:rPr lang="en-US" dirty="0">
                    <a:latin typeface="Baskerville" panose="02020502070401020303" pitchFamily="18" charset="0"/>
                    <a:ea typeface="Baskerville" panose="02020502070401020303" pitchFamily="18" charset="0"/>
                  </a:rPr>
                  <a:t> </a:t>
                </a:r>
              </a:p>
              <a:p>
                <a:pPr marL="0" indent="0">
                  <a:buNone/>
                </a:pPr>
                <a:endParaRPr lang="en-US" dirty="0">
                  <a:latin typeface="Baskerville" panose="02020502070401020303" pitchFamily="18" charset="0"/>
                  <a:ea typeface="Baskerville" panose="02020502070401020303" pitchFamily="18" charset="0"/>
                </a:endParaRPr>
              </a:p>
              <a:p>
                <a:pPr marL="0" indent="0">
                  <a:buNone/>
                </a:pPr>
                <a:endParaRPr lang="en-US" dirty="0">
                  <a:latin typeface="Baskerville" panose="02020502070401020303" pitchFamily="18" charset="0"/>
                  <a:ea typeface="Baskerville" panose="02020502070401020303" pitchFamily="18" charset="0"/>
                </a:endParaRPr>
              </a:p>
              <a:p>
                <a:pPr marL="0" indent="0">
                  <a:buNone/>
                </a:pPr>
                <a:endParaRPr lang="en-US" dirty="0">
                  <a:latin typeface="Baskerville" panose="02020502070401020303" pitchFamily="18" charset="0"/>
                  <a:ea typeface="Baskerville" panose="02020502070401020303" pitchFamily="18" charset="0"/>
                </a:endParaRPr>
              </a:p>
              <a:p>
                <a:pPr marL="0" indent="0">
                  <a:buNone/>
                </a:pPr>
                <a:endParaRPr lang="en-US" dirty="0">
                  <a:latin typeface="Baskerville" panose="02020502070401020303" pitchFamily="18" charset="0"/>
                  <a:ea typeface="Baskerville" panose="02020502070401020303" pitchFamily="18" charset="0"/>
                </a:endParaRPr>
              </a:p>
            </p:txBody>
          </p:sp>
        </mc:Choice>
        <mc:Fallback>
          <p:sp>
            <p:nvSpPr>
              <p:cNvPr id="3" name="Content Placeholder 2">
                <a:extLst>
                  <a:ext uri="{FF2B5EF4-FFF2-40B4-BE49-F238E27FC236}">
                    <a16:creationId xmlns:a16="http://schemas.microsoft.com/office/drawing/2014/main" id="{72F6488B-F555-B94C-A28D-EE8A7AB8DC58}"/>
                  </a:ext>
                </a:extLst>
              </p:cNvPr>
              <p:cNvSpPr>
                <a:spLocks noGrp="1" noRot="1" noChangeAspect="1" noMove="1" noResize="1" noEditPoints="1" noAdjustHandles="1" noChangeArrowheads="1" noChangeShapeType="1" noTextEdit="1"/>
              </p:cNvSpPr>
              <p:nvPr>
                <p:ph idx="1"/>
              </p:nvPr>
            </p:nvSpPr>
            <p:spPr>
              <a:xfrm>
                <a:off x="533401" y="1818645"/>
                <a:ext cx="10972799" cy="4667250"/>
              </a:xfrm>
              <a:blipFill>
                <a:blip r:embed="rId2"/>
                <a:stretch>
                  <a:fillRect l="-1000" t="-2219" r="-138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1349747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031EC0-5833-4729-8522-F45FEF7CC032}"/>
              </a:ext>
            </a:extLst>
          </p:cNvPr>
          <p:cNvSpPr>
            <a:spLocks noGrp="1"/>
          </p:cNvSpPr>
          <p:nvPr>
            <p:ph type="title"/>
          </p:nvPr>
        </p:nvSpPr>
        <p:spPr/>
        <p:txBody>
          <a:bodyPr/>
          <a:lstStyle/>
          <a:p>
            <a:r>
              <a:rPr lang="en-US" altLang="zh-CN" dirty="0">
                <a:latin typeface="Baskerville" panose="02020502070401020303" pitchFamily="18" charset="0"/>
                <a:ea typeface="Baskerville" panose="02020502070401020303" pitchFamily="18" charset="0"/>
              </a:rPr>
              <a:t>Attempt 3 – Our Optimal attempt</a:t>
            </a:r>
            <a:endParaRPr lang="zh-CN" altLang="en-US"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60FF8564-0087-4A10-A572-4F2233114D73}"/>
                  </a:ext>
                </a:extLst>
              </p:cNvPr>
              <p:cNvSpPr>
                <a:spLocks noGrp="1"/>
              </p:cNvSpPr>
              <p:nvPr>
                <p:ph idx="1"/>
              </p:nvPr>
            </p:nvSpPr>
            <p:spPr/>
            <p:txBody>
              <a:bodyPr>
                <a:normAutofit fontScale="92500"/>
              </a:bodyPr>
              <a:lstStyle/>
              <a:p>
                <a:pPr marL="0" indent="0">
                  <a:buNone/>
                </a:pPr>
                <a:r>
                  <a:rPr lang="en-US" altLang="zh-CN" dirty="0">
                    <a:latin typeface="Baskerville" panose="02020502070401020303" pitchFamily="18" charset="0"/>
                    <a:ea typeface="Baskerville" panose="02020502070401020303" pitchFamily="18" charset="0"/>
                  </a:rPr>
                  <a:t>Although the method of attempt 2 is a huge improvement over the method of attempt 1, there are some optimizations that can be implemented to make it faster still. By using some basic logarithm computation. Observe the following:</a:t>
                </a:r>
              </a:p>
              <a:p>
                <a:pPr marL="0" indent="0">
                  <a:buNone/>
                </a:pPr>
                <a:r>
                  <a:rPr lang="en-US" altLang="zh-CN" dirty="0">
                    <a:latin typeface="Baskerville" panose="02020502070401020303" pitchFamily="18" charset="0"/>
                    <a:ea typeface="Baskerville" panose="02020502070401020303" pitchFamily="18" charset="0"/>
                  </a:rPr>
                  <a:t>Suppose we are determining if </a:t>
                </a:r>
                <a14:m>
                  <m:oMath xmlns:m="http://schemas.openxmlformats.org/officeDocument/2006/math">
                    <m:r>
                      <a:rPr lang="en-US" altLang="zh-CN" i="1" dirty="0" smtClean="0">
                        <a:latin typeface="Cambria Math" panose="02040503050406030204" pitchFamily="18" charset="0"/>
                        <a:ea typeface="Baskerville" panose="02020502070401020303" pitchFamily="18" charset="0"/>
                      </a:rPr>
                      <m:t>𝑦</m:t>
                    </m:r>
                    <m:r>
                      <a:rPr lang="en-US" altLang="zh-CN" i="1" dirty="0" smtClean="0">
                        <a:latin typeface="Cambria Math" panose="02040503050406030204" pitchFamily="18" charset="0"/>
                        <a:ea typeface="Baskerville" panose="02020502070401020303" pitchFamily="18" charset="0"/>
                      </a:rPr>
                      <m:t> </m:t>
                    </m:r>
                  </m:oMath>
                </a14:m>
                <a:r>
                  <a:rPr lang="en-US" altLang="zh-CN" dirty="0">
                    <a:latin typeface="Baskerville" panose="02020502070401020303" pitchFamily="18" charset="0"/>
                    <a:ea typeface="Baskerville" panose="02020502070401020303" pitchFamily="18" charset="0"/>
                  </a:rPr>
                  <a:t>is a B-smooth number, when </a:t>
                </a:r>
                <a14:m>
                  <m:oMath xmlns:m="http://schemas.openxmlformats.org/officeDocument/2006/math">
                    <m:r>
                      <a:rPr lang="en-US" altLang="zh-CN" i="1" dirty="0" smtClean="0">
                        <a:latin typeface="Cambria Math" panose="02040503050406030204" pitchFamily="18" charset="0"/>
                        <a:ea typeface="Baskerville" panose="02020502070401020303" pitchFamily="18" charset="0"/>
                      </a:rPr>
                      <m:t>𝑦</m:t>
                    </m:r>
                    <m:r>
                      <a:rPr lang="en-US" altLang="zh-CN" i="1" dirty="0" smtClean="0">
                        <a:latin typeface="Cambria Math" panose="02040503050406030204" pitchFamily="18" charset="0"/>
                        <a:ea typeface="Baskerville" panose="02020502070401020303" pitchFamily="18" charset="0"/>
                      </a:rPr>
                      <m:t> </m:t>
                    </m:r>
                  </m:oMath>
                </a14:m>
                <a:r>
                  <a:rPr lang="en-US" altLang="zh-CN" dirty="0">
                    <a:latin typeface="Baskerville" panose="02020502070401020303" pitchFamily="18" charset="0"/>
                    <a:ea typeface="Baskerville" panose="02020502070401020303" pitchFamily="18" charset="0"/>
                  </a:rPr>
                  <a:t>contain </a:t>
                </a:r>
                <a14:m>
                  <m:oMath xmlns:m="http://schemas.openxmlformats.org/officeDocument/2006/math">
                    <m:r>
                      <a:rPr lang="en-US" altLang="zh-CN" i="1" dirty="0" smtClean="0">
                        <a:latin typeface="Cambria Math" panose="02040503050406030204" pitchFamily="18" charset="0"/>
                        <a:ea typeface="Baskerville" panose="02020502070401020303" pitchFamily="18" charset="0"/>
                      </a:rPr>
                      <m:t>𝑖</m:t>
                    </m:r>
                  </m:oMath>
                </a14:m>
                <a:r>
                  <a:rPr lang="en-US" altLang="zh-CN" dirty="0">
                    <a:latin typeface="Baskerville" panose="02020502070401020303" pitchFamily="18" charset="0"/>
                    <a:ea typeface="Baskerville" panose="02020502070401020303" pitchFamily="18" charset="0"/>
                  </a:rPr>
                  <a:t> amount of factor-base-factors(</a:t>
                </a:r>
                <a14:m>
                  <m:oMath xmlns:m="http://schemas.openxmlformats.org/officeDocument/2006/math">
                    <m:r>
                      <a:rPr lang="en-US" altLang="zh-CN" i="1" dirty="0" smtClean="0">
                        <a:solidFill>
                          <a:schemeClr val="accent4">
                            <a:lumMod val="40000"/>
                            <a:lumOff val="60000"/>
                          </a:schemeClr>
                        </a:solidFill>
                        <a:latin typeface="Cambria Math" panose="02040503050406030204" pitchFamily="18" charset="0"/>
                        <a:ea typeface="Baskerville" panose="02020502070401020303" pitchFamily="18" charset="0"/>
                      </a:rPr>
                      <m:t>𝑓𝑏</m:t>
                    </m:r>
                  </m:oMath>
                </a14:m>
                <a:r>
                  <a:rPr lang="en-US" altLang="zh-CN" dirty="0">
                    <a:latin typeface="Baskerville" panose="02020502070401020303" pitchFamily="18" charset="0"/>
                    <a:ea typeface="Baskerville" panose="02020502070401020303" pitchFamily="18" charset="0"/>
                  </a:rPr>
                  <a:t>), and </a:t>
                </a:r>
                <a14:m>
                  <m:oMath xmlns:m="http://schemas.openxmlformats.org/officeDocument/2006/math">
                    <m:r>
                      <a:rPr lang="en-US" altLang="zh-CN" i="1" dirty="0" smtClean="0">
                        <a:latin typeface="Cambria Math" panose="02040503050406030204" pitchFamily="18" charset="0"/>
                        <a:ea typeface="Baskerville" panose="02020502070401020303" pitchFamily="18" charset="0"/>
                      </a:rPr>
                      <m:t>𝑗</m:t>
                    </m:r>
                  </m:oMath>
                </a14:m>
                <a:r>
                  <a:rPr lang="en-US" altLang="zh-CN" dirty="0">
                    <a:latin typeface="Baskerville" panose="02020502070401020303" pitchFamily="18" charset="0"/>
                    <a:ea typeface="Baskerville" panose="02020502070401020303" pitchFamily="18" charset="0"/>
                  </a:rPr>
                  <a:t> amount of other factors(</a:t>
                </a:r>
                <a14:m>
                  <m:oMath xmlns:m="http://schemas.openxmlformats.org/officeDocument/2006/math">
                    <m:r>
                      <a:rPr lang="en-US" altLang="zh-CN" i="1" dirty="0" smtClean="0">
                        <a:solidFill>
                          <a:schemeClr val="accent4">
                            <a:lumMod val="40000"/>
                            <a:lumOff val="60000"/>
                          </a:schemeClr>
                        </a:solidFill>
                        <a:latin typeface="Cambria Math" panose="02040503050406030204" pitchFamily="18" charset="0"/>
                        <a:ea typeface="Baskerville" panose="02020502070401020303" pitchFamily="18" charset="0"/>
                      </a:rPr>
                      <m:t>𝑛𝑓𝑏</m:t>
                    </m:r>
                  </m:oMath>
                </a14:m>
                <a:r>
                  <a:rPr lang="en-US" altLang="zh-CN" dirty="0">
                    <a:latin typeface="Baskerville" panose="02020502070401020303" pitchFamily="18" charset="0"/>
                    <a:ea typeface="Baskerville" panose="02020502070401020303" pitchFamily="18" charset="0"/>
                  </a:rPr>
                  <a:t>).</a:t>
                </a:r>
              </a:p>
              <a:p>
                <a:pPr marL="0" indent="0">
                  <a:buNone/>
                </a:pPr>
                <a:r>
                  <a:rPr lang="en-US" altLang="zh-CN" dirty="0">
                    <a:latin typeface="Baskerville" panose="02020502070401020303" pitchFamily="18" charset="0"/>
                  </a:rPr>
                  <a:t>				since </a:t>
                </a:r>
                <a14:m>
                  <m:oMath xmlns:m="http://schemas.openxmlformats.org/officeDocument/2006/math">
                    <m:r>
                      <a:rPr lang="en-US" altLang="zh-CN" i="1" dirty="0" smtClean="0">
                        <a:latin typeface="Cambria Math" panose="02040503050406030204" pitchFamily="18" charset="0"/>
                      </a:rPr>
                      <m:t>𝑦</m:t>
                    </m:r>
                    <m:r>
                      <a:rPr lang="en-US" altLang="zh-CN" i="1" dirty="0" smtClean="0">
                        <a:latin typeface="Cambria Math" panose="02040503050406030204" pitchFamily="18" charset="0"/>
                      </a:rPr>
                      <m:t>=</m:t>
                    </m:r>
                    <m:sSup>
                      <m:sSupPr>
                        <m:ctrlPr>
                          <a:rPr lang="en-US" altLang="zh-CN" i="1" dirty="0" err="1" smtClean="0">
                            <a:latin typeface="Cambria Math" panose="02040503050406030204" pitchFamily="18" charset="0"/>
                          </a:rPr>
                        </m:ctrlPr>
                      </m:sSupPr>
                      <m:e>
                        <m:r>
                          <a:rPr lang="en-US" altLang="zh-CN" b="0" i="1" dirty="0" smtClean="0">
                            <a:latin typeface="Cambria Math" panose="02040503050406030204" pitchFamily="18" charset="0"/>
                          </a:rPr>
                          <m:t>𝑓𝑏</m:t>
                        </m:r>
                      </m:e>
                      <m:sup>
                        <m:r>
                          <a:rPr lang="en-US" altLang="zh-CN" b="0" i="1" dirty="0" smtClean="0">
                            <a:latin typeface="Cambria Math" panose="02040503050406030204" pitchFamily="18" charset="0"/>
                          </a:rPr>
                          <m:t>𝑖</m:t>
                        </m:r>
                      </m:sup>
                    </m:sSup>
                    <m:r>
                      <a:rPr lang="en-US" altLang="zh-CN" i="1" dirty="0" smtClean="0">
                        <a:latin typeface="Cambria Math" panose="02040503050406030204" pitchFamily="18" charset="0"/>
                      </a:rPr>
                      <m:t>∗</m:t>
                    </m:r>
                    <m:sSup>
                      <m:sSupPr>
                        <m:ctrlPr>
                          <a:rPr lang="en-US" altLang="zh-CN" i="1" dirty="0" smtClean="0">
                            <a:latin typeface="Cambria Math" panose="02040503050406030204" pitchFamily="18" charset="0"/>
                          </a:rPr>
                        </m:ctrlPr>
                      </m:sSupPr>
                      <m:e>
                        <m:r>
                          <a:rPr lang="en-US" altLang="zh-CN" b="0" i="1" dirty="0" smtClean="0">
                            <a:latin typeface="Cambria Math" panose="02040503050406030204" pitchFamily="18" charset="0"/>
                          </a:rPr>
                          <m:t>𝑛𝑓𝑏</m:t>
                        </m:r>
                      </m:e>
                      <m:sup>
                        <m:r>
                          <a:rPr lang="en-US" altLang="zh-CN" b="0" i="1" dirty="0" smtClean="0">
                            <a:latin typeface="Cambria Math" panose="02040503050406030204" pitchFamily="18" charset="0"/>
                          </a:rPr>
                          <m:t>𝑗</m:t>
                        </m:r>
                      </m:sup>
                    </m:sSup>
                  </m:oMath>
                </a14:m>
                <a:endParaRPr lang="en-US" altLang="zh-CN" dirty="0">
                  <a:latin typeface="Baskerville" panose="02020502070401020303" pitchFamily="18" charset="0"/>
                </a:endParaRPr>
              </a:p>
              <a:p>
                <a:pPr marL="0" indent="0">
                  <a:buNone/>
                </a:pPr>
                <a14:m>
                  <m:oMathPara xmlns:m="http://schemas.openxmlformats.org/officeDocument/2006/math">
                    <m:oMathParaPr>
                      <m:jc m:val="centerGroup"/>
                    </m:oMathParaPr>
                    <m:oMath xmlns:m="http://schemas.openxmlformats.org/officeDocument/2006/math">
                      <m:func>
                        <m:funcPr>
                          <m:ctrlPr>
                            <a:rPr lang="en-US" altLang="zh-CN" i="1" dirty="0">
                              <a:latin typeface="Cambria Math" panose="02040503050406030204" pitchFamily="18" charset="0"/>
                            </a:rPr>
                          </m:ctrlPr>
                        </m:funcPr>
                        <m:fName>
                          <m:r>
                            <m:rPr>
                              <m:sty m:val="p"/>
                            </m:rPr>
                            <a:rPr lang="en-US" altLang="zh-CN" dirty="0">
                              <a:latin typeface="Cambria Math" panose="02040503050406030204" pitchFamily="18" charset="0"/>
                            </a:rPr>
                            <m:t>log</m:t>
                          </m:r>
                        </m:fName>
                        <m:e>
                          <m:d>
                            <m:dPr>
                              <m:ctrlPr>
                                <a:rPr lang="en-US" altLang="zh-CN" i="1" dirty="0">
                                  <a:latin typeface="Cambria Math" panose="02040503050406030204" pitchFamily="18" charset="0"/>
                                </a:rPr>
                              </m:ctrlPr>
                            </m:dPr>
                            <m:e>
                              <m:r>
                                <a:rPr lang="en-US" altLang="zh-CN" b="0" i="1" dirty="0" smtClean="0">
                                  <a:latin typeface="Cambria Math" panose="02040503050406030204" pitchFamily="18" charset="0"/>
                                </a:rPr>
                                <m:t>𝑦</m:t>
                              </m:r>
                            </m:e>
                          </m:d>
                        </m:e>
                      </m:func>
                      <m:r>
                        <a:rPr lang="en-US" altLang="zh-CN" i="1" dirty="0" smtClean="0">
                          <a:latin typeface="Cambria Math" panose="02040503050406030204" pitchFamily="18" charset="0"/>
                        </a:rPr>
                        <m:t>=</m:t>
                      </m:r>
                      <m:r>
                        <a:rPr lang="en-US" altLang="zh-CN" i="1" dirty="0" err="1" smtClean="0">
                          <a:latin typeface="Cambria Math" panose="02040503050406030204" pitchFamily="18" charset="0"/>
                        </a:rPr>
                        <m:t>𝑖</m:t>
                      </m:r>
                      <m:r>
                        <a:rPr lang="en-US" altLang="zh-CN" i="1" dirty="0" smtClean="0">
                          <a:latin typeface="Cambria Math" panose="02040503050406030204" pitchFamily="18" charset="0"/>
                        </a:rPr>
                        <m:t>∗</m:t>
                      </m:r>
                      <m:func>
                        <m:funcPr>
                          <m:ctrlPr>
                            <a:rPr lang="en-US" altLang="zh-CN" i="1" dirty="0" smtClean="0">
                              <a:latin typeface="Cambria Math" panose="02040503050406030204" pitchFamily="18" charset="0"/>
                            </a:rPr>
                          </m:ctrlPr>
                        </m:funcPr>
                        <m:fName>
                          <m:r>
                            <m:rPr>
                              <m:sty m:val="p"/>
                            </m:rPr>
                            <a:rPr lang="en-US" altLang="zh-CN" i="0" dirty="0" smtClean="0">
                              <a:latin typeface="Cambria Math" panose="02040503050406030204" pitchFamily="18" charset="0"/>
                            </a:rPr>
                            <m:t>log</m:t>
                          </m:r>
                        </m:fName>
                        <m:e>
                          <m:d>
                            <m:dPr>
                              <m:ctrlPr>
                                <a:rPr lang="en-US" altLang="zh-CN" i="1" dirty="0" smtClean="0">
                                  <a:latin typeface="Cambria Math" panose="02040503050406030204" pitchFamily="18" charset="0"/>
                                </a:rPr>
                              </m:ctrlPr>
                            </m:dPr>
                            <m:e>
                              <m:r>
                                <a:rPr lang="en-US" altLang="zh-CN" i="1" dirty="0" smtClean="0">
                                  <a:latin typeface="Cambria Math" panose="02040503050406030204" pitchFamily="18" charset="0"/>
                                </a:rPr>
                                <m:t>𝑓𝑏</m:t>
                              </m:r>
                            </m:e>
                          </m:d>
                        </m:e>
                      </m:func>
                      <m:r>
                        <a:rPr lang="en-US" altLang="zh-CN" i="1" dirty="0" smtClean="0">
                          <a:latin typeface="Cambria Math" panose="02040503050406030204" pitchFamily="18" charset="0"/>
                        </a:rPr>
                        <m:t>+</m:t>
                      </m:r>
                      <m:r>
                        <a:rPr lang="en-US" altLang="zh-CN" i="1" dirty="0" smtClean="0">
                          <a:latin typeface="Cambria Math" panose="02040503050406030204" pitchFamily="18" charset="0"/>
                        </a:rPr>
                        <m:t>𝑗</m:t>
                      </m:r>
                      <m:r>
                        <a:rPr lang="en-US" altLang="zh-CN" i="1" dirty="0" smtClean="0">
                          <a:latin typeface="Cambria Math" panose="02040503050406030204" pitchFamily="18" charset="0"/>
                        </a:rPr>
                        <m:t>∗</m:t>
                      </m:r>
                      <m:func>
                        <m:funcPr>
                          <m:ctrlPr>
                            <a:rPr lang="en-US" altLang="zh-CN" i="1" dirty="0" smtClean="0">
                              <a:latin typeface="Cambria Math" panose="02040503050406030204" pitchFamily="18" charset="0"/>
                            </a:rPr>
                          </m:ctrlPr>
                        </m:funcPr>
                        <m:fName>
                          <m:r>
                            <m:rPr>
                              <m:sty m:val="p"/>
                            </m:rPr>
                            <a:rPr lang="en-US" altLang="zh-CN" i="0" dirty="0" smtClean="0">
                              <a:latin typeface="Cambria Math" panose="02040503050406030204" pitchFamily="18" charset="0"/>
                            </a:rPr>
                            <m:t>log</m:t>
                          </m:r>
                        </m:fName>
                        <m:e>
                          <m:d>
                            <m:dPr>
                              <m:ctrlPr>
                                <a:rPr lang="en-US" altLang="zh-CN" i="1" dirty="0" smtClean="0">
                                  <a:latin typeface="Cambria Math" panose="02040503050406030204" pitchFamily="18" charset="0"/>
                                </a:rPr>
                              </m:ctrlPr>
                            </m:dPr>
                            <m:e>
                              <m:r>
                                <a:rPr lang="en-US" altLang="zh-CN" i="1" dirty="0" err="1" smtClean="0">
                                  <a:latin typeface="Cambria Math" panose="02040503050406030204" pitchFamily="18" charset="0"/>
                                </a:rPr>
                                <m:t>𝑛𝑓𝑏</m:t>
                              </m:r>
                            </m:e>
                          </m:d>
                        </m:e>
                      </m:func>
                    </m:oMath>
                  </m:oMathPara>
                </a14:m>
                <a:endParaRPr lang="en-US" altLang="zh-CN" dirty="0">
                  <a:latin typeface="Baskerville" panose="02020502070401020303" pitchFamily="18" charset="0"/>
                </a:endParaRPr>
              </a:p>
              <a:p>
                <a:pPr marL="0" indent="0">
                  <a:buNone/>
                </a:pPr>
                <a:r>
                  <a:rPr lang="en-US" altLang="zh-CN" dirty="0">
                    <a:latin typeface="Baskerville" panose="02020502070401020303" pitchFamily="18" charset="0"/>
                  </a:rPr>
                  <a:t>If we can obtain the value of </a:t>
                </a:r>
                <a14:m>
                  <m:oMath xmlns:m="http://schemas.openxmlformats.org/officeDocument/2006/math">
                    <m:r>
                      <a:rPr lang="en-US" altLang="zh-CN" i="1" dirty="0" smtClean="0">
                        <a:latin typeface="Cambria Math" panose="02040503050406030204" pitchFamily="18" charset="0"/>
                      </a:rPr>
                      <m:t>𝑖</m:t>
                    </m:r>
                    <m:r>
                      <a:rPr lang="en-US" altLang="zh-CN" i="1" dirty="0" smtClean="0">
                        <a:latin typeface="Cambria Math" panose="02040503050406030204" pitchFamily="18" charset="0"/>
                      </a:rPr>
                      <m:t>∗</m:t>
                    </m:r>
                    <m:func>
                      <m:funcPr>
                        <m:ctrlPr>
                          <a:rPr lang="en-US" altLang="zh-CN" i="1" dirty="0" smtClean="0">
                            <a:latin typeface="Cambria Math" panose="02040503050406030204" pitchFamily="18" charset="0"/>
                          </a:rPr>
                        </m:ctrlPr>
                      </m:funcPr>
                      <m:fName>
                        <m:r>
                          <m:rPr>
                            <m:sty m:val="p"/>
                          </m:rPr>
                          <a:rPr lang="en-US" altLang="zh-CN" i="0" dirty="0" smtClean="0">
                            <a:latin typeface="Cambria Math" panose="02040503050406030204" pitchFamily="18" charset="0"/>
                          </a:rPr>
                          <m:t>log</m:t>
                        </m:r>
                      </m:fName>
                      <m:e>
                        <m:d>
                          <m:dPr>
                            <m:ctrlPr>
                              <a:rPr lang="en-US" altLang="zh-CN" i="1" dirty="0" smtClean="0">
                                <a:latin typeface="Cambria Math" panose="02040503050406030204" pitchFamily="18" charset="0"/>
                              </a:rPr>
                            </m:ctrlPr>
                          </m:dPr>
                          <m:e>
                            <m:r>
                              <a:rPr lang="en-US" altLang="zh-CN" i="1" dirty="0" smtClean="0">
                                <a:latin typeface="Cambria Math" panose="02040503050406030204" pitchFamily="18" charset="0"/>
                              </a:rPr>
                              <m:t>𝑓𝑏</m:t>
                            </m:r>
                          </m:e>
                        </m:d>
                      </m:e>
                    </m:func>
                  </m:oMath>
                </a14:m>
                <a:r>
                  <a:rPr lang="en-US" altLang="zh-CN" dirty="0">
                    <a:latin typeface="Baskerville" panose="02020502070401020303" pitchFamily="18" charset="0"/>
                  </a:rPr>
                  <a:t>somehow, by comparing with </a:t>
                </a:r>
                <a14:m>
                  <m:oMath xmlns:m="http://schemas.openxmlformats.org/officeDocument/2006/math">
                    <m:func>
                      <m:funcPr>
                        <m:ctrlPr>
                          <a:rPr lang="en-US" altLang="zh-CN" i="1" dirty="0" smtClean="0">
                            <a:latin typeface="Cambria Math" panose="02040503050406030204" pitchFamily="18" charset="0"/>
                          </a:rPr>
                        </m:ctrlPr>
                      </m:funcPr>
                      <m:fName>
                        <m:r>
                          <m:rPr>
                            <m:sty m:val="p"/>
                          </m:rPr>
                          <a:rPr lang="en-US" altLang="zh-CN" i="0" dirty="0" smtClean="0">
                            <a:latin typeface="Cambria Math" panose="02040503050406030204" pitchFamily="18" charset="0"/>
                          </a:rPr>
                          <m:t>log</m:t>
                        </m:r>
                      </m:fName>
                      <m:e>
                        <m:d>
                          <m:dPr>
                            <m:ctrlPr>
                              <a:rPr lang="en-US" altLang="zh-CN" i="1" dirty="0" smtClean="0">
                                <a:latin typeface="Cambria Math" panose="02040503050406030204" pitchFamily="18" charset="0"/>
                              </a:rPr>
                            </m:ctrlPr>
                          </m:dPr>
                          <m:e>
                            <m:r>
                              <a:rPr lang="en-US" altLang="zh-CN" i="1" dirty="0" smtClean="0">
                                <a:latin typeface="Cambria Math" panose="02040503050406030204" pitchFamily="18" charset="0"/>
                              </a:rPr>
                              <m:t>𝑦</m:t>
                            </m:r>
                          </m:e>
                        </m:d>
                      </m:e>
                    </m:func>
                    <m:r>
                      <a:rPr lang="en-US" altLang="zh-CN" i="1" dirty="0" smtClean="0">
                        <a:latin typeface="Cambria Math" panose="02040503050406030204" pitchFamily="18" charset="0"/>
                      </a:rPr>
                      <m:t>, </m:t>
                    </m:r>
                  </m:oMath>
                </a14:m>
                <a:endParaRPr lang="en-US" altLang="zh-CN" dirty="0">
                  <a:latin typeface="Baskerville" panose="02020502070401020303" pitchFamily="18" charset="0"/>
                </a:endParaRPr>
              </a:p>
              <a:p>
                <a:pPr marL="0" indent="0">
                  <a:buNone/>
                </a:pPr>
                <a:r>
                  <a:rPr lang="en-US" altLang="zh-CN" dirty="0">
                    <a:latin typeface="Baskerville" panose="02020502070401020303" pitchFamily="18" charset="0"/>
                  </a:rPr>
                  <a:t>we can determent if y only contains </a:t>
                </a:r>
                <a:r>
                  <a:rPr lang="en-US" altLang="zh-CN" dirty="0">
                    <a:latin typeface="Baskerville" panose="02020502070401020303" pitchFamily="18" charset="0"/>
                    <a:ea typeface="Baskerville" panose="02020502070401020303" pitchFamily="18" charset="0"/>
                  </a:rPr>
                  <a:t>factor-base-factors.</a:t>
                </a:r>
                <a:endParaRPr lang="zh-CN" altLang="en-US" dirty="0"/>
              </a:p>
            </p:txBody>
          </p:sp>
        </mc:Choice>
        <mc:Fallback>
          <p:sp>
            <p:nvSpPr>
              <p:cNvPr id="3" name="Content Placeholder 2">
                <a:extLst>
                  <a:ext uri="{FF2B5EF4-FFF2-40B4-BE49-F238E27FC236}">
                    <a16:creationId xmlns:a16="http://schemas.microsoft.com/office/drawing/2014/main" id="{60FF8564-0087-4A10-A572-4F2233114D73}"/>
                  </a:ext>
                </a:extLst>
              </p:cNvPr>
              <p:cNvSpPr>
                <a:spLocks noGrp="1" noRot="1" noChangeAspect="1" noMove="1" noResize="1" noEditPoints="1" noAdjustHandles="1" noChangeArrowheads="1" noChangeShapeType="1" noTextEdit="1"/>
              </p:cNvSpPr>
              <p:nvPr>
                <p:ph idx="1"/>
              </p:nvPr>
            </p:nvSpPr>
            <p:spPr>
              <a:blipFill>
                <a:blip r:embed="rId2"/>
                <a:stretch>
                  <a:fillRect l="-1043" t="-210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418826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04B764-1CA0-D74D-B91A-59916FD611DB}"/>
              </a:ext>
            </a:extLst>
          </p:cNvPr>
          <p:cNvSpPr>
            <a:spLocks noGrp="1"/>
          </p:cNvSpPr>
          <p:nvPr>
            <p:ph type="title"/>
          </p:nvPr>
        </p:nvSpPr>
        <p:spPr/>
        <p:txBody>
          <a:bodyPr/>
          <a:lstStyle/>
          <a:p>
            <a:r>
              <a:rPr lang="en-US" dirty="0">
                <a:latin typeface="Baskerville" panose="02020502070401020303" pitchFamily="18" charset="0"/>
                <a:ea typeface="Baskerville" panose="02020502070401020303" pitchFamily="18" charset="0"/>
              </a:rPr>
              <a:t>Attempt 3 – </a:t>
            </a:r>
            <a:r>
              <a:rPr lang="en-US" sz="3600" dirty="0">
                <a:latin typeface="Baskerville" panose="02020502070401020303" pitchFamily="18" charset="0"/>
                <a:ea typeface="Baskerville" panose="02020502070401020303" pitchFamily="18" charset="0"/>
              </a:rPr>
              <a:t>Our Optimal attempt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2F6488B-F555-B94C-A28D-EE8A7AB8DC58}"/>
                  </a:ext>
                </a:extLst>
              </p:cNvPr>
              <p:cNvSpPr>
                <a:spLocks noGrp="1"/>
              </p:cNvSpPr>
              <p:nvPr>
                <p:ph idx="1"/>
              </p:nvPr>
            </p:nvSpPr>
            <p:spPr>
              <a:xfrm>
                <a:off x="511630" y="1628776"/>
                <a:ext cx="10972799" cy="4667250"/>
              </a:xfrm>
            </p:spPr>
            <p:txBody>
              <a:bodyPr>
                <a:normAutofit lnSpcReduction="10000"/>
              </a:bodyPr>
              <a:lstStyle/>
              <a:p>
                <a:pPr>
                  <a:buFont typeface="Wingdings" pitchFamily="2" charset="2"/>
                  <a:buChar char="v"/>
                </a:pPr>
                <a:r>
                  <a:rPr lang="en-US" dirty="0">
                    <a:latin typeface="Baskerville" panose="02020502070401020303" pitchFamily="18" charset="0"/>
                    <a:ea typeface="Baskerville" panose="02020502070401020303" pitchFamily="18" charset="0"/>
                  </a:rPr>
                  <a:t>Algorithm:</a:t>
                </a:r>
              </a:p>
              <a:p>
                <a:pPr marL="0" indent="0">
                  <a:buNone/>
                </a:pPr>
                <a:r>
                  <a:rPr lang="en-US" dirty="0">
                    <a:latin typeface="Baskerville" panose="02020502070401020303" pitchFamily="18" charset="0"/>
                    <a:ea typeface="Baskerville" panose="02020502070401020303" pitchFamily="18" charset="0"/>
                  </a:rPr>
                  <a:t>	Interval: </a:t>
                </a:r>
                <a14:m>
                  <m:oMath xmlns:m="http://schemas.openxmlformats.org/officeDocument/2006/math">
                    <m:d>
                      <m:dPr>
                        <m:begChr m:val="["/>
                        <m:endChr m:val="]"/>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Baskerville" panose="02020502070401020303" pitchFamily="18" charset="0"/>
                          </a:rPr>
                          <m:t>𝑄</m:t>
                        </m:r>
                        <m:d>
                          <m:dPr>
                            <m:ctrlPr>
                              <a:rPr lang="en-US" i="1">
                                <a:latin typeface="Cambria Math" panose="02040503050406030204" pitchFamily="18" charset="0"/>
                                <a:ea typeface="Baskerville" panose="02020502070401020303" pitchFamily="18" charset="0"/>
                              </a:rPr>
                            </m:ctrlPr>
                          </m:dPr>
                          <m:e>
                            <m:sSub>
                              <m:sSubPr>
                                <m:ctrlPr>
                                  <a:rPr lang="en-US" i="1">
                                    <a:latin typeface="Cambria Math" panose="02040503050406030204" pitchFamily="18" charset="0"/>
                                    <a:ea typeface="Baskerville" panose="02020502070401020303" pitchFamily="18" charset="0"/>
                                  </a:rPr>
                                </m:ctrlPr>
                              </m:sSubPr>
                              <m:e>
                                <m:r>
                                  <a:rPr lang="en-US" i="1">
                                    <a:latin typeface="Cambria Math" panose="02040503050406030204" pitchFamily="18" charset="0"/>
                                    <a:ea typeface="Baskerville" panose="02020502070401020303" pitchFamily="18" charset="0"/>
                                  </a:rPr>
                                  <m:t>𝑥</m:t>
                                </m:r>
                              </m:e>
                              <m:sub>
                                <m:r>
                                  <a:rPr lang="en-US" i="1">
                                    <a:latin typeface="Cambria Math" panose="02040503050406030204" pitchFamily="18" charset="0"/>
                                    <a:ea typeface="Baskerville" panose="02020502070401020303" pitchFamily="18" charset="0"/>
                                  </a:rPr>
                                  <m:t>0</m:t>
                                </m:r>
                              </m:sub>
                            </m:sSub>
                          </m:e>
                        </m:d>
                        <m:r>
                          <a:rPr lang="en-US" i="1">
                            <a:latin typeface="Cambria Math" panose="02040503050406030204" pitchFamily="18" charset="0"/>
                            <a:ea typeface="Baskerville" panose="02020502070401020303" pitchFamily="18" charset="0"/>
                          </a:rPr>
                          <m:t>,</m:t>
                        </m:r>
                        <m:r>
                          <a:rPr lang="en-US" i="1">
                            <a:latin typeface="Cambria Math" panose="02040503050406030204" pitchFamily="18" charset="0"/>
                            <a:ea typeface="Baskerville" panose="02020502070401020303" pitchFamily="18" charset="0"/>
                          </a:rPr>
                          <m:t>𝑄</m:t>
                        </m:r>
                        <m:d>
                          <m:dPr>
                            <m:ctrlPr>
                              <a:rPr lang="en-US" i="1">
                                <a:latin typeface="Cambria Math" panose="02040503050406030204" pitchFamily="18" charset="0"/>
                                <a:ea typeface="Baskerville" panose="02020502070401020303" pitchFamily="18" charset="0"/>
                              </a:rPr>
                            </m:ctrlPr>
                          </m:dPr>
                          <m:e>
                            <m:sSub>
                              <m:sSubPr>
                                <m:ctrlPr>
                                  <a:rPr lang="en-US" i="1">
                                    <a:latin typeface="Cambria Math" panose="02040503050406030204" pitchFamily="18" charset="0"/>
                                    <a:ea typeface="Baskerville" panose="02020502070401020303" pitchFamily="18" charset="0"/>
                                  </a:rPr>
                                </m:ctrlPr>
                              </m:sSubPr>
                              <m:e>
                                <m:r>
                                  <a:rPr lang="en-US" i="1">
                                    <a:latin typeface="Cambria Math" panose="02040503050406030204" pitchFamily="18" charset="0"/>
                                    <a:ea typeface="Baskerville" panose="02020502070401020303" pitchFamily="18" charset="0"/>
                                  </a:rPr>
                                  <m:t>𝑥</m:t>
                                </m:r>
                              </m:e>
                              <m:sub>
                                <m:r>
                                  <a:rPr lang="en-US" i="1">
                                    <a:latin typeface="Cambria Math" panose="02040503050406030204" pitchFamily="18" charset="0"/>
                                    <a:ea typeface="Baskerville" panose="02020502070401020303" pitchFamily="18" charset="0"/>
                                  </a:rPr>
                                  <m:t>1</m:t>
                                </m:r>
                              </m:sub>
                            </m:sSub>
                          </m:e>
                        </m:d>
                        <m:r>
                          <a:rPr lang="en-US" i="1">
                            <a:latin typeface="Cambria Math" panose="02040503050406030204" pitchFamily="18" charset="0"/>
                            <a:ea typeface="Baskerville" panose="02020502070401020303" pitchFamily="18" charset="0"/>
                          </a:rPr>
                          <m:t>,</m:t>
                        </m:r>
                        <m:r>
                          <a:rPr lang="en-US" i="1">
                            <a:latin typeface="Cambria Math" panose="02040503050406030204" pitchFamily="18" charset="0"/>
                            <a:ea typeface="Baskerville" panose="02020502070401020303" pitchFamily="18" charset="0"/>
                          </a:rPr>
                          <m:t>𝑄</m:t>
                        </m:r>
                        <m:d>
                          <m:dPr>
                            <m:ctrlPr>
                              <a:rPr lang="en-US" i="1">
                                <a:latin typeface="Cambria Math" panose="02040503050406030204" pitchFamily="18" charset="0"/>
                                <a:ea typeface="Baskerville" panose="02020502070401020303" pitchFamily="18" charset="0"/>
                              </a:rPr>
                            </m:ctrlPr>
                          </m:dPr>
                          <m:e>
                            <m:sSub>
                              <m:sSubPr>
                                <m:ctrlPr>
                                  <a:rPr lang="en-US" i="1">
                                    <a:latin typeface="Cambria Math" panose="02040503050406030204" pitchFamily="18" charset="0"/>
                                    <a:ea typeface="Baskerville" panose="02020502070401020303" pitchFamily="18" charset="0"/>
                                  </a:rPr>
                                </m:ctrlPr>
                              </m:sSubPr>
                              <m:e>
                                <m:r>
                                  <a:rPr lang="en-US" i="1">
                                    <a:latin typeface="Cambria Math" panose="02040503050406030204" pitchFamily="18" charset="0"/>
                                    <a:ea typeface="Baskerville" panose="02020502070401020303" pitchFamily="18" charset="0"/>
                                  </a:rPr>
                                  <m:t>𝑥</m:t>
                                </m:r>
                              </m:e>
                              <m:sub>
                                <m:r>
                                  <a:rPr lang="en-US" i="1">
                                    <a:latin typeface="Cambria Math" panose="02040503050406030204" pitchFamily="18" charset="0"/>
                                    <a:ea typeface="Baskerville" panose="02020502070401020303" pitchFamily="18" charset="0"/>
                                  </a:rPr>
                                  <m:t>2</m:t>
                                </m:r>
                              </m:sub>
                            </m:sSub>
                          </m:e>
                        </m:d>
                        <m:r>
                          <a:rPr lang="en-US" i="1">
                            <a:latin typeface="Cambria Math" panose="02040503050406030204" pitchFamily="18" charset="0"/>
                            <a:ea typeface="Baskerville" panose="02020502070401020303" pitchFamily="18" charset="0"/>
                          </a:rPr>
                          <m:t>,</m:t>
                        </m:r>
                        <m:r>
                          <a:rPr lang="en-US" i="1">
                            <a:latin typeface="Cambria Math" panose="02040503050406030204" pitchFamily="18" charset="0"/>
                            <a:ea typeface="Baskerville" panose="02020502070401020303" pitchFamily="18" charset="0"/>
                          </a:rPr>
                          <m:t>𝑄</m:t>
                        </m:r>
                        <m:d>
                          <m:dPr>
                            <m:ctrlPr>
                              <a:rPr lang="en-US" i="1">
                                <a:latin typeface="Cambria Math" panose="02040503050406030204" pitchFamily="18" charset="0"/>
                                <a:ea typeface="Baskerville" panose="02020502070401020303" pitchFamily="18" charset="0"/>
                              </a:rPr>
                            </m:ctrlPr>
                          </m:dPr>
                          <m:e>
                            <m:sSub>
                              <m:sSubPr>
                                <m:ctrlPr>
                                  <a:rPr lang="en-US" i="1">
                                    <a:latin typeface="Cambria Math" panose="02040503050406030204" pitchFamily="18" charset="0"/>
                                    <a:ea typeface="Baskerville" panose="02020502070401020303" pitchFamily="18" charset="0"/>
                                  </a:rPr>
                                </m:ctrlPr>
                              </m:sSubPr>
                              <m:e>
                                <m:r>
                                  <a:rPr lang="en-US" i="1">
                                    <a:latin typeface="Cambria Math" panose="02040503050406030204" pitchFamily="18" charset="0"/>
                                    <a:ea typeface="Baskerville" panose="02020502070401020303" pitchFamily="18" charset="0"/>
                                  </a:rPr>
                                  <m:t>𝑥</m:t>
                                </m:r>
                              </m:e>
                              <m:sub>
                                <m:r>
                                  <a:rPr lang="en-US" i="1">
                                    <a:latin typeface="Cambria Math" panose="02040503050406030204" pitchFamily="18" charset="0"/>
                                    <a:ea typeface="Baskerville" panose="02020502070401020303" pitchFamily="18" charset="0"/>
                                  </a:rPr>
                                  <m:t>3</m:t>
                                </m:r>
                              </m:sub>
                            </m:sSub>
                          </m:e>
                        </m:d>
                        <m:r>
                          <a:rPr lang="en-US" i="1">
                            <a:latin typeface="Cambria Math" panose="02040503050406030204" pitchFamily="18" charset="0"/>
                            <a:ea typeface="Baskerville" panose="02020502070401020303" pitchFamily="18" charset="0"/>
                          </a:rPr>
                          <m:t>,</m:t>
                        </m:r>
                        <m:r>
                          <a:rPr lang="en-US" i="1">
                            <a:latin typeface="Cambria Math" panose="02040503050406030204" pitchFamily="18" charset="0"/>
                            <a:ea typeface="Baskerville" panose="02020502070401020303" pitchFamily="18" charset="0"/>
                          </a:rPr>
                          <m:t>𝑄</m:t>
                        </m:r>
                        <m:d>
                          <m:dPr>
                            <m:ctrlPr>
                              <a:rPr lang="en-US" i="1">
                                <a:latin typeface="Cambria Math" panose="02040503050406030204" pitchFamily="18" charset="0"/>
                                <a:ea typeface="Baskerville" panose="02020502070401020303" pitchFamily="18" charset="0"/>
                              </a:rPr>
                            </m:ctrlPr>
                          </m:dPr>
                          <m:e>
                            <m:sSub>
                              <m:sSubPr>
                                <m:ctrlPr>
                                  <a:rPr lang="en-US" i="1">
                                    <a:latin typeface="Cambria Math" panose="02040503050406030204" pitchFamily="18" charset="0"/>
                                    <a:ea typeface="Baskerville" panose="02020502070401020303" pitchFamily="18" charset="0"/>
                                  </a:rPr>
                                </m:ctrlPr>
                              </m:sSubPr>
                              <m:e>
                                <m:r>
                                  <a:rPr lang="en-US" i="1">
                                    <a:latin typeface="Cambria Math" panose="02040503050406030204" pitchFamily="18" charset="0"/>
                                    <a:ea typeface="Baskerville" panose="02020502070401020303" pitchFamily="18" charset="0"/>
                                  </a:rPr>
                                  <m:t>𝑥</m:t>
                                </m:r>
                              </m:e>
                              <m:sub>
                                <m:r>
                                  <a:rPr lang="en-US" i="1">
                                    <a:latin typeface="Cambria Math" panose="02040503050406030204" pitchFamily="18" charset="0"/>
                                    <a:ea typeface="Baskerville" panose="02020502070401020303" pitchFamily="18" charset="0"/>
                                  </a:rPr>
                                  <m:t>4</m:t>
                                </m:r>
                              </m:sub>
                            </m:sSub>
                          </m:e>
                        </m:d>
                        <m:r>
                          <a:rPr lang="en-US" b="0" i="1" smtClean="0">
                            <a:latin typeface="Cambria Math" panose="02040503050406030204" pitchFamily="18" charset="0"/>
                            <a:ea typeface="Baskerville" panose="02020502070401020303" pitchFamily="18" charset="0"/>
                          </a:rPr>
                          <m:t>,</m:t>
                        </m:r>
                        <m:r>
                          <a:rPr lang="en-US" i="1">
                            <a:latin typeface="Cambria Math" panose="02040503050406030204" pitchFamily="18" charset="0"/>
                            <a:ea typeface="Baskerville" panose="02020502070401020303" pitchFamily="18" charset="0"/>
                          </a:rPr>
                          <m:t>…</m:t>
                        </m:r>
                      </m:e>
                    </m:d>
                  </m:oMath>
                </a14:m>
                <a:endParaRPr lang="en-US" dirty="0">
                  <a:latin typeface="Baskerville" panose="02020502070401020303" pitchFamily="18" charset="0"/>
                  <a:ea typeface="Baskerville" panose="02020502070401020303" pitchFamily="18" charset="0"/>
                </a:endParaRPr>
              </a:p>
              <a:p>
                <a:pPr marL="0" indent="0">
                  <a:buNone/>
                </a:pPr>
                <a:r>
                  <a:rPr lang="en-US" dirty="0">
                    <a:latin typeface="Baskerville" panose="02020502070401020303" pitchFamily="18" charset="0"/>
                    <a:ea typeface="Baskerville" panose="02020502070401020303" pitchFamily="18" charset="0"/>
                  </a:rPr>
                  <a:t>	</a:t>
                </a:r>
                <a:r>
                  <a:rPr lang="en-US" dirty="0" err="1">
                    <a:latin typeface="Baskerville" panose="02020502070401020303" pitchFamily="18" charset="0"/>
                    <a:ea typeface="Baskerville" panose="02020502070401020303" pitchFamily="18" charset="0"/>
                  </a:rPr>
                  <a:t>logTrack</a:t>
                </a:r>
                <a:r>
                  <a:rPr lang="en-US" dirty="0">
                    <a:latin typeface="Baskerville" panose="02020502070401020303" pitchFamily="18" charset="0"/>
                    <a:ea typeface="Baskerville" panose="02020502070401020303" pitchFamily="18" charset="0"/>
                  </a:rPr>
                  <a:t>: </a:t>
                </a:r>
                <a14:m>
                  <m:oMath xmlns:m="http://schemas.openxmlformats.org/officeDocument/2006/math">
                    <m:d>
                      <m:dPr>
                        <m:begChr m:val="["/>
                        <m:endChr m:val="]"/>
                        <m:ctrlPr>
                          <a:rPr lang="en-US" i="1">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0</m:t>
                        </m:r>
                        <m:r>
                          <a:rPr lang="en-US" i="1">
                            <a:latin typeface="Cambria Math" panose="02040503050406030204" pitchFamily="18" charset="0"/>
                            <a:ea typeface="Baskerville" panose="02020502070401020303" pitchFamily="18" charset="0"/>
                          </a:rPr>
                          <m:t>,</m:t>
                        </m:r>
                        <m:r>
                          <a:rPr lang="en-US" b="0" i="1" smtClean="0">
                            <a:latin typeface="Cambria Math" panose="02040503050406030204" pitchFamily="18" charset="0"/>
                            <a:ea typeface="Baskerville" panose="02020502070401020303" pitchFamily="18" charset="0"/>
                          </a:rPr>
                          <m:t>  0</m:t>
                        </m:r>
                        <m:r>
                          <a:rPr lang="en-US" i="1">
                            <a:latin typeface="Cambria Math" panose="02040503050406030204" pitchFamily="18" charset="0"/>
                            <a:ea typeface="Baskerville" panose="02020502070401020303" pitchFamily="18" charset="0"/>
                          </a:rPr>
                          <m:t>,</m:t>
                        </m:r>
                        <m:r>
                          <a:rPr lang="en-US" b="0" i="1" smtClean="0">
                            <a:latin typeface="Cambria Math" panose="02040503050406030204" pitchFamily="18" charset="0"/>
                            <a:ea typeface="Baskerville" panose="02020502070401020303" pitchFamily="18" charset="0"/>
                          </a:rPr>
                          <m:t>  0</m:t>
                        </m:r>
                        <m:r>
                          <a:rPr lang="en-US" i="1">
                            <a:latin typeface="Cambria Math" panose="02040503050406030204" pitchFamily="18" charset="0"/>
                            <a:ea typeface="Baskerville" panose="02020502070401020303" pitchFamily="18" charset="0"/>
                          </a:rPr>
                          <m:t>,</m:t>
                        </m:r>
                        <m:r>
                          <a:rPr lang="en-US" b="0" i="1" smtClean="0">
                            <a:latin typeface="Cambria Math" panose="02040503050406030204" pitchFamily="18" charset="0"/>
                            <a:ea typeface="Baskerville" panose="02020502070401020303" pitchFamily="18" charset="0"/>
                          </a:rPr>
                          <m:t>  0</m:t>
                        </m:r>
                        <m:r>
                          <a:rPr lang="en-US" i="1">
                            <a:latin typeface="Cambria Math" panose="02040503050406030204" pitchFamily="18" charset="0"/>
                            <a:ea typeface="Baskerville" panose="02020502070401020303" pitchFamily="18" charset="0"/>
                          </a:rPr>
                          <m:t>,</m:t>
                        </m:r>
                        <m:r>
                          <a:rPr lang="en-US" b="0" i="1" smtClean="0">
                            <a:latin typeface="Cambria Math" panose="02040503050406030204" pitchFamily="18" charset="0"/>
                            <a:ea typeface="Baskerville" panose="02020502070401020303" pitchFamily="18" charset="0"/>
                          </a:rPr>
                          <m:t>  0</m:t>
                        </m:r>
                        <m:r>
                          <a:rPr lang="en-US" i="1">
                            <a:latin typeface="Cambria Math" panose="02040503050406030204" pitchFamily="18" charset="0"/>
                            <a:ea typeface="Baskerville" panose="02020502070401020303" pitchFamily="18" charset="0"/>
                          </a:rPr>
                          <m:t>,…</m:t>
                        </m:r>
                      </m:e>
                    </m:d>
                  </m:oMath>
                </a14:m>
                <a:endParaRPr lang="en-US" dirty="0">
                  <a:latin typeface="Baskerville" panose="02020502070401020303" pitchFamily="18" charset="0"/>
                  <a:ea typeface="Baskerville" panose="02020502070401020303" pitchFamily="18" charset="0"/>
                </a:endParaRPr>
              </a:p>
              <a:p>
                <a:pPr marL="0" indent="0">
                  <a:buNone/>
                </a:pPr>
                <a:r>
                  <a:rPr lang="en-US" dirty="0">
                    <a:latin typeface="Baskerville" panose="02020502070401020303" pitchFamily="18" charset="0"/>
                    <a:ea typeface="Baskerville" panose="02020502070401020303" pitchFamily="18" charset="0"/>
                  </a:rPr>
                  <a:t>	For each </a:t>
                </a:r>
                <a14:m>
                  <m:oMath xmlns:m="http://schemas.openxmlformats.org/officeDocument/2006/math">
                    <m:sSub>
                      <m:sSubPr>
                        <m:ctrlPr>
                          <a:rPr lang="en-US" b="0" i="1" smtClean="0">
                            <a:latin typeface="Cambria Math" panose="02040503050406030204" pitchFamily="18" charset="0"/>
                            <a:ea typeface="Baskerville" panose="02020502070401020303" pitchFamily="18" charset="0"/>
                          </a:rPr>
                        </m:ctrlPr>
                      </m:sSubPr>
                      <m:e>
                        <m:r>
                          <a:rPr lang="en-US" b="0" i="1" smtClean="0">
                            <a:latin typeface="Cambria Math" panose="02040503050406030204" pitchFamily="18" charset="0"/>
                            <a:ea typeface="Baskerville" panose="02020502070401020303" pitchFamily="18" charset="0"/>
                          </a:rPr>
                          <m:t>𝑝</m:t>
                        </m:r>
                      </m:e>
                      <m:sub>
                        <m:r>
                          <a:rPr lang="en-US" b="0" i="1" smtClean="0">
                            <a:latin typeface="Cambria Math" panose="02040503050406030204" pitchFamily="18" charset="0"/>
                            <a:ea typeface="Baskerville" panose="02020502070401020303" pitchFamily="18" charset="0"/>
                          </a:rPr>
                          <m:t>𝑖</m:t>
                        </m:r>
                      </m:sub>
                    </m:sSub>
                  </m:oMath>
                </a14:m>
                <a:r>
                  <a:rPr lang="en-US" dirty="0">
                    <a:latin typeface="Baskerville" panose="02020502070401020303" pitchFamily="18" charset="0"/>
                    <a:ea typeface="Baskerville" panose="02020502070401020303" pitchFamily="18" charset="0"/>
                  </a:rPr>
                  <a:t> in the factor base list: </a:t>
                </a:r>
              </a:p>
              <a:p>
                <a:pPr marL="0" indent="0">
                  <a:buNone/>
                </a:pPr>
                <a:r>
                  <a:rPr lang="en-US" dirty="0">
                    <a:latin typeface="Baskerville" panose="02020502070401020303" pitchFamily="18" charset="0"/>
                    <a:ea typeface="Baskerville" panose="02020502070401020303" pitchFamily="18" charset="0"/>
                  </a:rPr>
                  <a:t>		Use the Tonelli-Shanks algorithm to solve where exactly is</a:t>
                </a:r>
              </a:p>
              <a:p>
                <a:pPr marL="0" indent="0">
                  <a:buNone/>
                </a:pPr>
                <a:r>
                  <a:rPr lang="en-US" dirty="0">
                    <a:latin typeface="Baskerville" panose="02020502070401020303" pitchFamily="18" charset="0"/>
                    <a:ea typeface="Baskerville" panose="02020502070401020303" pitchFamily="18" charset="0"/>
                  </a:rPr>
                  <a:t>		</a:t>
                </a:r>
                <a14:m>
                  <m:oMath xmlns:m="http://schemas.openxmlformats.org/officeDocument/2006/math">
                    <m:r>
                      <a:rPr lang="en-US" i="1" dirty="0">
                        <a:latin typeface="Cambria Math" panose="02040503050406030204" pitchFamily="18" charset="0"/>
                        <a:ea typeface="Baskerville" panose="02020502070401020303" pitchFamily="18" charset="0"/>
                      </a:rPr>
                      <m:t>𝑄</m:t>
                    </m:r>
                    <m:d>
                      <m:dPr>
                        <m:ctrlPr>
                          <a:rPr lang="en-US" i="1" dirty="0">
                            <a:latin typeface="Cambria Math" panose="02040503050406030204" pitchFamily="18" charset="0"/>
                            <a:ea typeface="Baskerville" panose="02020502070401020303" pitchFamily="18" charset="0"/>
                          </a:rPr>
                        </m:ctrlPr>
                      </m:dPr>
                      <m:e>
                        <m:sSub>
                          <m:sSubPr>
                            <m:ctrlPr>
                              <a:rPr lang="en-US" i="1" dirty="0">
                                <a:latin typeface="Cambria Math" panose="02040503050406030204" pitchFamily="18" charset="0"/>
                                <a:ea typeface="Baskerville" panose="02020502070401020303" pitchFamily="18" charset="0"/>
                              </a:rPr>
                            </m:ctrlPr>
                          </m:sSubPr>
                          <m:e>
                            <m:r>
                              <a:rPr lang="en-US" i="1" dirty="0">
                                <a:latin typeface="Cambria Math" panose="02040503050406030204" pitchFamily="18" charset="0"/>
                                <a:ea typeface="Baskerville" panose="02020502070401020303" pitchFamily="18" charset="0"/>
                              </a:rPr>
                              <m:t>𝑥</m:t>
                            </m:r>
                          </m:e>
                          <m:sub>
                            <m:r>
                              <a:rPr lang="en-US" i="1" dirty="0">
                                <a:latin typeface="Cambria Math" panose="02040503050406030204" pitchFamily="18" charset="0"/>
                                <a:ea typeface="Baskerville" panose="02020502070401020303" pitchFamily="18" charset="0"/>
                              </a:rPr>
                              <m:t>𝑗</m:t>
                            </m:r>
                          </m:sub>
                        </m:sSub>
                      </m:e>
                    </m:d>
                  </m:oMath>
                </a14:m>
                <a:r>
                  <a:rPr lang="en-US" dirty="0">
                    <a:latin typeface="Baskerville" panose="02020502070401020303" pitchFamily="18" charset="0"/>
                    <a:ea typeface="Baskerville" panose="02020502070401020303" pitchFamily="18" charset="0"/>
                  </a:rPr>
                  <a:t>, where </a:t>
                </a:r>
                <a14:m>
                  <m:oMath xmlns:m="http://schemas.openxmlformats.org/officeDocument/2006/math">
                    <m:sSub>
                      <m:sSubPr>
                        <m:ctrlPr>
                          <a:rPr lang="en-US" i="1" dirty="0">
                            <a:latin typeface="Cambria Math" panose="02040503050406030204" pitchFamily="18" charset="0"/>
                            <a:ea typeface="Baskerville" panose="02020502070401020303" pitchFamily="18" charset="0"/>
                          </a:rPr>
                        </m:ctrlPr>
                      </m:sSubPr>
                      <m:e>
                        <m:r>
                          <a:rPr lang="en-US" i="1" dirty="0">
                            <a:latin typeface="Cambria Math" panose="02040503050406030204" pitchFamily="18" charset="0"/>
                            <a:ea typeface="Baskerville" panose="02020502070401020303" pitchFamily="18" charset="0"/>
                          </a:rPr>
                          <m:t>𝑝</m:t>
                        </m:r>
                      </m:e>
                      <m:sub>
                        <m:r>
                          <a:rPr lang="en-US" i="1" dirty="0">
                            <a:latin typeface="Cambria Math" panose="02040503050406030204" pitchFamily="18" charset="0"/>
                            <a:ea typeface="Baskerville" panose="02020502070401020303" pitchFamily="18" charset="0"/>
                          </a:rPr>
                          <m:t>𝑖</m:t>
                        </m:r>
                      </m:sub>
                    </m:sSub>
                    <m:r>
                      <a:rPr lang="en-US" i="1" dirty="0">
                        <a:latin typeface="Cambria Math" panose="02040503050406030204" pitchFamily="18" charset="0"/>
                        <a:ea typeface="Baskerville" panose="02020502070401020303" pitchFamily="18" charset="0"/>
                      </a:rPr>
                      <m:t>|</m:t>
                    </m:r>
                    <m:r>
                      <a:rPr lang="en-US" i="1" dirty="0">
                        <a:latin typeface="Cambria Math" panose="02040503050406030204" pitchFamily="18" charset="0"/>
                        <a:ea typeface="Baskerville" panose="02020502070401020303" pitchFamily="18" charset="0"/>
                      </a:rPr>
                      <m:t>𝑄</m:t>
                    </m:r>
                    <m:d>
                      <m:dPr>
                        <m:ctrlPr>
                          <a:rPr lang="en-US" i="1" dirty="0">
                            <a:latin typeface="Cambria Math" panose="02040503050406030204" pitchFamily="18" charset="0"/>
                            <a:ea typeface="Baskerville" panose="02020502070401020303" pitchFamily="18" charset="0"/>
                          </a:rPr>
                        </m:ctrlPr>
                      </m:dPr>
                      <m:e>
                        <m:sSub>
                          <m:sSubPr>
                            <m:ctrlPr>
                              <a:rPr lang="en-US" i="1" dirty="0">
                                <a:latin typeface="Cambria Math" panose="02040503050406030204" pitchFamily="18" charset="0"/>
                                <a:ea typeface="Baskerville" panose="02020502070401020303" pitchFamily="18" charset="0"/>
                              </a:rPr>
                            </m:ctrlPr>
                          </m:sSubPr>
                          <m:e>
                            <m:r>
                              <a:rPr lang="en-US" i="1" dirty="0">
                                <a:latin typeface="Cambria Math" panose="02040503050406030204" pitchFamily="18" charset="0"/>
                                <a:ea typeface="Baskerville" panose="02020502070401020303" pitchFamily="18" charset="0"/>
                              </a:rPr>
                              <m:t>𝑥</m:t>
                            </m:r>
                          </m:e>
                          <m:sub>
                            <m:r>
                              <a:rPr lang="en-US" i="1" dirty="0">
                                <a:latin typeface="Cambria Math" panose="02040503050406030204" pitchFamily="18" charset="0"/>
                                <a:ea typeface="Baskerville" panose="02020502070401020303" pitchFamily="18" charset="0"/>
                              </a:rPr>
                              <m:t>𝑗</m:t>
                            </m:r>
                          </m:sub>
                        </m:sSub>
                      </m:e>
                    </m:d>
                    <m:r>
                      <a:rPr lang="en-US" dirty="0">
                        <a:latin typeface="Cambria Math" panose="02040503050406030204" pitchFamily="18" charset="0"/>
                        <a:ea typeface="Baskerville" panose="02020502070401020303" pitchFamily="18" charset="0"/>
                      </a:rPr>
                      <m:t>.</m:t>
                    </m:r>
                  </m:oMath>
                </a14:m>
                <a:r>
                  <a:rPr lang="en-US" dirty="0">
                    <a:latin typeface="Baskerville" panose="02020502070401020303" pitchFamily="18" charset="0"/>
                    <a:ea typeface="Baskerville" panose="02020502070401020303" pitchFamily="18" charset="0"/>
                  </a:rPr>
                  <a:t> </a:t>
                </a:r>
              </a:p>
              <a:p>
                <a:pPr marL="0" indent="0">
                  <a:buNone/>
                </a:pPr>
                <a:r>
                  <a:rPr lang="en-US" dirty="0">
                    <a:latin typeface="Baskerville" panose="02020502070401020303" pitchFamily="18" charset="0"/>
                    <a:ea typeface="Baskerville" panose="02020502070401020303" pitchFamily="18" charset="0"/>
                  </a:rPr>
                  <a:t>		</a:t>
                </a:r>
                <a:r>
                  <a:rPr lang="en-US" dirty="0" err="1">
                    <a:latin typeface="Baskerville" panose="02020502070401020303" pitchFamily="18" charset="0"/>
                    <a:ea typeface="Baskerville" panose="02020502070401020303" pitchFamily="18" charset="0"/>
                  </a:rPr>
                  <a:t>logTrack</a:t>
                </a:r>
                <a14:m>
                  <m:oMath xmlns:m="http://schemas.openxmlformats.org/officeDocument/2006/math">
                    <m:r>
                      <a:rPr lang="en-US" b="0" i="0" smtClean="0">
                        <a:latin typeface="Cambria Math" panose="02040503050406030204" pitchFamily="18" charset="0"/>
                        <a:ea typeface="Baskerville" panose="02020502070401020303" pitchFamily="18" charset="0"/>
                      </a:rPr>
                      <m:t>[</m:t>
                    </m:r>
                    <m:r>
                      <a:rPr lang="en-US" b="0" i="1" smtClean="0">
                        <a:latin typeface="Cambria Math" panose="02040503050406030204" pitchFamily="18" charset="0"/>
                        <a:ea typeface="Baskerville" panose="02020502070401020303" pitchFamily="18" charset="0"/>
                      </a:rPr>
                      <m:t>𝑗</m:t>
                    </m:r>
                    <m:r>
                      <a:rPr lang="en-US" b="0" i="1" smtClean="0">
                        <a:latin typeface="Cambria Math" panose="02040503050406030204" pitchFamily="18" charset="0"/>
                        <a:ea typeface="Baskerville" panose="02020502070401020303" pitchFamily="18" charset="0"/>
                      </a:rPr>
                      <m:t>]</m:t>
                    </m:r>
                  </m:oMath>
                </a14:m>
                <a:r>
                  <a:rPr lang="en-US" dirty="0">
                    <a:latin typeface="Baskerville" panose="02020502070401020303" pitchFamily="18" charset="0"/>
                    <a:ea typeface="Baskerville" panose="02020502070401020303" pitchFamily="18" charset="0"/>
                  </a:rPr>
                  <a:t> = logTrack</a:t>
                </a:r>
                <a14:m>
                  <m:oMath xmlns:m="http://schemas.openxmlformats.org/officeDocument/2006/math">
                    <m:d>
                      <m:dPr>
                        <m:begChr m:val="["/>
                        <m:endChr m:val="]"/>
                        <m:ctrlPr>
                          <a:rPr lang="en-US" i="1">
                            <a:latin typeface="Cambria Math" panose="02040503050406030204" pitchFamily="18" charset="0"/>
                            <a:ea typeface="Baskerville" panose="02020502070401020303" pitchFamily="18" charset="0"/>
                          </a:rPr>
                        </m:ctrlPr>
                      </m:dPr>
                      <m:e>
                        <m:r>
                          <a:rPr lang="en-US" i="1">
                            <a:latin typeface="Cambria Math" panose="02040503050406030204" pitchFamily="18" charset="0"/>
                            <a:ea typeface="Baskerville" panose="02020502070401020303" pitchFamily="18" charset="0"/>
                          </a:rPr>
                          <m:t>𝑗</m:t>
                        </m:r>
                      </m:e>
                    </m:d>
                    <m:r>
                      <a:rPr lang="en-US" b="0" i="0" smtClean="0">
                        <a:latin typeface="Cambria Math" panose="02040503050406030204" pitchFamily="18" charset="0"/>
                        <a:ea typeface="Baskerville" panose="02020502070401020303" pitchFamily="18" charset="0"/>
                      </a:rPr>
                      <m:t>+</m:t>
                    </m:r>
                    <m:r>
                      <m:rPr>
                        <m:sty m:val="p"/>
                      </m:rPr>
                      <a:rPr lang="en-US" b="0" i="0" smtClean="0">
                        <a:latin typeface="Cambria Math" panose="02040503050406030204" pitchFamily="18" charset="0"/>
                        <a:ea typeface="Baskerville" panose="02020502070401020303" pitchFamily="18" charset="0"/>
                      </a:rPr>
                      <m:t>log</m:t>
                    </m:r>
                    <m:r>
                      <a:rPr lang="en-US" b="0" i="0" smtClean="0">
                        <a:latin typeface="Cambria Math" panose="02040503050406030204" pitchFamily="18" charset="0"/>
                        <a:ea typeface="Baskerville" panose="02020502070401020303" pitchFamily="18" charset="0"/>
                      </a:rPr>
                      <m:t>(</m:t>
                    </m:r>
                    <m:sSub>
                      <m:sSubPr>
                        <m:ctrlPr>
                          <a:rPr lang="en-US" i="1">
                            <a:latin typeface="Cambria Math" panose="02040503050406030204" pitchFamily="18" charset="0"/>
                            <a:ea typeface="Baskerville" panose="02020502070401020303" pitchFamily="18" charset="0"/>
                          </a:rPr>
                        </m:ctrlPr>
                      </m:sSubPr>
                      <m:e>
                        <m:r>
                          <a:rPr lang="en-US" i="1">
                            <a:latin typeface="Cambria Math" panose="02040503050406030204" pitchFamily="18" charset="0"/>
                            <a:ea typeface="Baskerville" panose="02020502070401020303" pitchFamily="18" charset="0"/>
                          </a:rPr>
                          <m:t>𝑝</m:t>
                        </m:r>
                      </m:e>
                      <m:sub>
                        <m:r>
                          <a:rPr lang="en-US" i="1">
                            <a:latin typeface="Cambria Math" panose="02040503050406030204" pitchFamily="18" charset="0"/>
                            <a:ea typeface="Baskerville" panose="02020502070401020303" pitchFamily="18" charset="0"/>
                          </a:rPr>
                          <m:t>𝑖</m:t>
                        </m:r>
                      </m:sub>
                    </m:sSub>
                    <m:r>
                      <a:rPr lang="en-US" b="0" i="1" smtClean="0">
                        <a:latin typeface="Cambria Math" panose="02040503050406030204" pitchFamily="18" charset="0"/>
                        <a:ea typeface="Baskerville" panose="02020502070401020303" pitchFamily="18" charset="0"/>
                      </a:rPr>
                      <m:t>)</m:t>
                    </m:r>
                  </m:oMath>
                </a14:m>
                <a:endParaRPr lang="en-US" dirty="0">
                  <a:latin typeface="Baskerville" panose="02020502070401020303" pitchFamily="18" charset="0"/>
                  <a:ea typeface="Baskerville" panose="02020502070401020303" pitchFamily="18" charset="0"/>
                </a:endParaRPr>
              </a:p>
              <a:p>
                <a:pPr marL="0" indent="0">
                  <a:buNone/>
                </a:pPr>
                <a:r>
                  <a:rPr lang="en-US" dirty="0">
                    <a:latin typeface="Baskerville" panose="02020502070401020303" pitchFamily="18" charset="0"/>
                    <a:ea typeface="Baskerville" panose="02020502070401020303" pitchFamily="18" charset="0"/>
                  </a:rPr>
                  <a:t>	For</a:t>
                </a:r>
                <a:r>
                  <a:rPr lang="en-US" dirty="0">
                    <a:ea typeface="Baskerville" panose="02020502070401020303" pitchFamily="18" charset="0"/>
                  </a:rPr>
                  <a:t> </a:t>
                </a:r>
                <a14:m>
                  <m:oMath xmlns:m="http://schemas.openxmlformats.org/officeDocument/2006/math">
                    <m:r>
                      <a:rPr lang="en-US" i="1">
                        <a:latin typeface="Cambria Math" panose="02040503050406030204" pitchFamily="18" charset="0"/>
                        <a:ea typeface="Baskerville" panose="02020502070401020303" pitchFamily="18" charset="0"/>
                      </a:rPr>
                      <m:t>𝑄</m:t>
                    </m:r>
                    <m:d>
                      <m:dPr>
                        <m:ctrlPr>
                          <a:rPr lang="en-US" i="1">
                            <a:latin typeface="Cambria Math" panose="02040503050406030204" pitchFamily="18" charset="0"/>
                            <a:ea typeface="Baskerville" panose="02020502070401020303" pitchFamily="18" charset="0"/>
                          </a:rPr>
                        </m:ctrlPr>
                      </m:dPr>
                      <m:e>
                        <m:sSub>
                          <m:sSubPr>
                            <m:ctrlPr>
                              <a:rPr lang="en-US" i="1">
                                <a:latin typeface="Cambria Math" panose="02040503050406030204" pitchFamily="18" charset="0"/>
                                <a:ea typeface="Baskerville" panose="02020502070401020303" pitchFamily="18" charset="0"/>
                              </a:rPr>
                            </m:ctrlPr>
                          </m:sSubPr>
                          <m:e>
                            <m:r>
                              <a:rPr lang="en-US" i="1">
                                <a:latin typeface="Cambria Math" panose="02040503050406030204" pitchFamily="18" charset="0"/>
                                <a:ea typeface="Baskerville" panose="02020502070401020303" pitchFamily="18" charset="0"/>
                              </a:rPr>
                              <m:t>𝑥</m:t>
                            </m:r>
                          </m:e>
                          <m:sub>
                            <m:r>
                              <a:rPr lang="en-US" b="0" i="1" smtClean="0">
                                <a:latin typeface="Cambria Math" panose="02040503050406030204" pitchFamily="18" charset="0"/>
                                <a:ea typeface="Baskerville" panose="02020502070401020303" pitchFamily="18" charset="0"/>
                              </a:rPr>
                              <m:t>𝑖</m:t>
                            </m:r>
                          </m:sub>
                        </m:sSub>
                      </m:e>
                    </m:d>
                  </m:oMath>
                </a14:m>
                <a:r>
                  <a:rPr lang="en-US" dirty="0">
                    <a:latin typeface="Baskerville" panose="02020502070401020303" pitchFamily="18" charset="0"/>
                    <a:ea typeface="Baskerville" panose="02020502070401020303" pitchFamily="18" charset="0"/>
                  </a:rPr>
                  <a:t> in the interval:</a:t>
                </a:r>
              </a:p>
              <a:p>
                <a:pPr marL="0" indent="0">
                  <a:buNone/>
                </a:pPr>
                <a:r>
                  <a:rPr lang="en-US" dirty="0">
                    <a:latin typeface="Baskerville" panose="02020502070401020303" pitchFamily="18" charset="0"/>
                    <a:ea typeface="Baskerville" panose="02020502070401020303" pitchFamily="18" charset="0"/>
                  </a:rPr>
                  <a:t>		 if (</a:t>
                </a:r>
                <a:r>
                  <a:rPr lang="en-US" dirty="0" err="1">
                    <a:latin typeface="Baskerville" panose="02020502070401020303" pitchFamily="18" charset="0"/>
                    <a:ea typeface="Baskerville" panose="02020502070401020303" pitchFamily="18" charset="0"/>
                  </a:rPr>
                  <a:t>logTrack</a:t>
                </a:r>
                <a14:m>
                  <m:oMath xmlns:m="http://schemas.openxmlformats.org/officeDocument/2006/math">
                    <m:d>
                      <m:dPr>
                        <m:begChr m:val="["/>
                        <m:endChr m:val="]"/>
                        <m:ctrlPr>
                          <a:rPr lang="en-US" i="1">
                            <a:latin typeface="Cambria Math" panose="02040503050406030204" pitchFamily="18" charset="0"/>
                            <a:ea typeface="Baskerville" panose="02020502070401020303" pitchFamily="18" charset="0"/>
                          </a:rPr>
                        </m:ctrlPr>
                      </m:dPr>
                      <m:e>
                        <m:r>
                          <a:rPr lang="en-US" b="0" i="1" smtClean="0">
                            <a:latin typeface="Cambria Math" panose="02040503050406030204" pitchFamily="18" charset="0"/>
                            <a:ea typeface="Baskerville" panose="02020502070401020303" pitchFamily="18" charset="0"/>
                          </a:rPr>
                          <m:t>𝑖</m:t>
                        </m:r>
                      </m:e>
                    </m:d>
                    <m:r>
                      <a:rPr lang="en-US" b="0" i="0" smtClean="0">
                        <a:latin typeface="Cambria Math" panose="02040503050406030204" pitchFamily="18" charset="0"/>
                        <a:ea typeface="Baskerville" panose="02020502070401020303" pitchFamily="18" charset="0"/>
                      </a:rPr>
                      <m:t>≥</m:t>
                    </m:r>
                    <m:r>
                      <m:rPr>
                        <m:sty m:val="p"/>
                      </m:rPr>
                      <a:rPr lang="en-US" b="0" i="0" smtClean="0">
                        <a:latin typeface="Cambria Math" panose="02040503050406030204" pitchFamily="18" charset="0"/>
                        <a:ea typeface="Baskerville" panose="02020502070401020303" pitchFamily="18" charset="0"/>
                      </a:rPr>
                      <m:t>log</m:t>
                    </m:r>
                    <m:d>
                      <m:dPr>
                        <m:ctrlPr>
                          <a:rPr lang="en-US" b="0" i="1" smtClean="0">
                            <a:latin typeface="Cambria Math" panose="02040503050406030204" pitchFamily="18" charset="0"/>
                            <a:ea typeface="Baskerville" panose="02020502070401020303" pitchFamily="18" charset="0"/>
                          </a:rPr>
                        </m:ctrlPr>
                      </m:dPr>
                      <m:e>
                        <m:r>
                          <a:rPr lang="en-US" i="1" dirty="0">
                            <a:latin typeface="Cambria Math" panose="02040503050406030204" pitchFamily="18" charset="0"/>
                            <a:ea typeface="Baskerville" panose="02020502070401020303" pitchFamily="18" charset="0"/>
                          </a:rPr>
                          <m:t>𝑄</m:t>
                        </m:r>
                        <m:d>
                          <m:dPr>
                            <m:ctrlPr>
                              <a:rPr lang="en-US" i="1" dirty="0">
                                <a:latin typeface="Cambria Math" panose="02040503050406030204" pitchFamily="18" charset="0"/>
                                <a:ea typeface="Baskerville" panose="02020502070401020303" pitchFamily="18" charset="0"/>
                              </a:rPr>
                            </m:ctrlPr>
                          </m:dPr>
                          <m:e>
                            <m:sSub>
                              <m:sSubPr>
                                <m:ctrlPr>
                                  <a:rPr lang="en-US" i="1" dirty="0">
                                    <a:latin typeface="Cambria Math" panose="02040503050406030204" pitchFamily="18" charset="0"/>
                                    <a:ea typeface="Baskerville" panose="02020502070401020303" pitchFamily="18" charset="0"/>
                                  </a:rPr>
                                </m:ctrlPr>
                              </m:sSubPr>
                              <m:e>
                                <m:r>
                                  <a:rPr lang="en-US" i="1" dirty="0">
                                    <a:latin typeface="Cambria Math" panose="02040503050406030204" pitchFamily="18" charset="0"/>
                                    <a:ea typeface="Baskerville" panose="02020502070401020303" pitchFamily="18" charset="0"/>
                                  </a:rPr>
                                  <m:t>𝑥</m:t>
                                </m:r>
                              </m:e>
                              <m:sub>
                                <m:r>
                                  <a:rPr lang="en-US" b="0" i="1" dirty="0" smtClean="0">
                                    <a:latin typeface="Cambria Math" panose="02040503050406030204" pitchFamily="18" charset="0"/>
                                    <a:ea typeface="Baskerville" panose="02020502070401020303" pitchFamily="18" charset="0"/>
                                  </a:rPr>
                                  <m:t>𝑖</m:t>
                                </m:r>
                              </m:sub>
                            </m:sSub>
                          </m:e>
                        </m:d>
                      </m:e>
                    </m:d>
                  </m:oMath>
                </a14:m>
                <a:r>
                  <a:rPr lang="en-US" dirty="0">
                    <a:latin typeface="Baskerville" panose="02020502070401020303" pitchFamily="18" charset="0"/>
                    <a:ea typeface="Baskerville" panose="02020502070401020303" pitchFamily="18" charset="0"/>
                  </a:rPr>
                  <a:t>) return </a:t>
                </a:r>
                <a14:m>
                  <m:oMath xmlns:m="http://schemas.openxmlformats.org/officeDocument/2006/math">
                    <m:sSub>
                      <m:sSubPr>
                        <m:ctrlPr>
                          <a:rPr lang="en-US" i="1">
                            <a:latin typeface="Cambria Math" panose="02040503050406030204" pitchFamily="18" charset="0"/>
                            <a:ea typeface="Baskerville" panose="02020502070401020303" pitchFamily="18" charset="0"/>
                          </a:rPr>
                        </m:ctrlPr>
                      </m:sSubPr>
                      <m:e>
                        <m:r>
                          <a:rPr lang="en-US" i="1">
                            <a:latin typeface="Cambria Math" panose="02040503050406030204" pitchFamily="18" charset="0"/>
                            <a:ea typeface="Baskerville" panose="02020502070401020303" pitchFamily="18" charset="0"/>
                          </a:rPr>
                          <m:t>𝑥</m:t>
                        </m:r>
                      </m:e>
                      <m:sub>
                        <m:r>
                          <a:rPr lang="en-US" i="1">
                            <a:latin typeface="Cambria Math" panose="02040503050406030204" pitchFamily="18" charset="0"/>
                            <a:ea typeface="Baskerville" panose="02020502070401020303" pitchFamily="18" charset="0"/>
                          </a:rPr>
                          <m:t>𝑖</m:t>
                        </m:r>
                      </m:sub>
                    </m:sSub>
                  </m:oMath>
                </a14:m>
                <a:endParaRPr lang="en-US" dirty="0">
                  <a:latin typeface="Baskerville" panose="02020502070401020303" pitchFamily="18" charset="0"/>
                  <a:ea typeface="Baskerville" panose="02020502070401020303" pitchFamily="18" charset="0"/>
                </a:endParaRPr>
              </a:p>
            </p:txBody>
          </p:sp>
        </mc:Choice>
        <mc:Fallback xmlns="">
          <p:sp>
            <p:nvSpPr>
              <p:cNvPr id="3" name="Content Placeholder 2">
                <a:extLst>
                  <a:ext uri="{FF2B5EF4-FFF2-40B4-BE49-F238E27FC236}">
                    <a16:creationId xmlns:a16="http://schemas.microsoft.com/office/drawing/2014/main" id="{72F6488B-F555-B94C-A28D-EE8A7AB8DC58}"/>
                  </a:ext>
                </a:extLst>
              </p:cNvPr>
              <p:cNvSpPr>
                <a:spLocks noGrp="1" noRot="1" noChangeAspect="1" noMove="1" noResize="1" noEditPoints="1" noAdjustHandles="1" noChangeArrowheads="1" noChangeShapeType="1" noTextEdit="1"/>
              </p:cNvSpPr>
              <p:nvPr>
                <p:ph idx="1"/>
              </p:nvPr>
            </p:nvSpPr>
            <p:spPr>
              <a:xfrm>
                <a:off x="511630" y="1628776"/>
                <a:ext cx="10972799" cy="4667250"/>
              </a:xfrm>
              <a:blipFill>
                <a:blip r:embed="rId2"/>
                <a:stretch>
                  <a:fillRect l="-1000" t="-287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0151229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04B764-1CA0-D74D-B91A-59916FD611DB}"/>
              </a:ext>
            </a:extLst>
          </p:cNvPr>
          <p:cNvSpPr>
            <a:spLocks noGrp="1"/>
          </p:cNvSpPr>
          <p:nvPr>
            <p:ph type="title"/>
          </p:nvPr>
        </p:nvSpPr>
        <p:spPr/>
        <p:txBody>
          <a:bodyPr/>
          <a:lstStyle/>
          <a:p>
            <a:r>
              <a:rPr lang="en-US" dirty="0">
                <a:latin typeface="Baskerville" panose="02020502070401020303" pitchFamily="18" charset="0"/>
                <a:ea typeface="Baskerville" panose="02020502070401020303" pitchFamily="18" charset="0"/>
              </a:rPr>
              <a:t>Attempt 3 – </a:t>
            </a:r>
            <a:r>
              <a:rPr lang="en-US" sz="3600" dirty="0">
                <a:latin typeface="Baskerville" panose="02020502070401020303" pitchFamily="18" charset="0"/>
                <a:ea typeface="Baskerville" panose="02020502070401020303" pitchFamily="18" charset="0"/>
              </a:rPr>
              <a:t>Our Optimal attempt</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72F6488B-F555-B94C-A28D-EE8A7AB8DC58}"/>
                  </a:ext>
                </a:extLst>
              </p:cNvPr>
              <p:cNvSpPr>
                <a:spLocks noGrp="1"/>
              </p:cNvSpPr>
              <p:nvPr>
                <p:ph idx="1"/>
              </p:nvPr>
            </p:nvSpPr>
            <p:spPr>
              <a:xfrm>
                <a:off x="533401" y="1825625"/>
                <a:ext cx="10972799" cy="4667250"/>
              </a:xfrm>
            </p:spPr>
            <p:txBody>
              <a:bodyPr>
                <a:normAutofit/>
              </a:bodyPr>
              <a:lstStyle/>
              <a:p>
                <a:pPr marL="0" indent="0">
                  <a:buNone/>
                </a:pPr>
                <a:r>
                  <a:rPr lang="en-US" dirty="0">
                    <a:latin typeface="Baskerville" panose="02020502070401020303" pitchFamily="18" charset="0"/>
                    <a:ea typeface="Baskerville" panose="02020502070401020303" pitchFamily="18" charset="0"/>
                  </a:rPr>
                  <a:t>Although the algorithm is very efficient, when </a:t>
                </a:r>
                <a14:m>
                  <m:oMath xmlns:m="http://schemas.openxmlformats.org/officeDocument/2006/math">
                    <m:r>
                      <a:rPr lang="en-US" i="1" dirty="0" smtClean="0">
                        <a:latin typeface="Cambria Math" panose="02040503050406030204" pitchFamily="18" charset="0"/>
                        <a:ea typeface="Baskerville" panose="02020502070401020303" pitchFamily="18" charset="0"/>
                      </a:rPr>
                      <m:t>𝑦</m:t>
                    </m:r>
                  </m:oMath>
                </a14:m>
                <a:r>
                  <a:rPr lang="en-US" dirty="0">
                    <a:latin typeface="Baskerville" panose="02020502070401020303" pitchFamily="18" charset="0"/>
                    <a:ea typeface="Baskerville" panose="02020502070401020303" pitchFamily="18" charset="0"/>
                  </a:rPr>
                  <a:t> has </a:t>
                </a:r>
                <a14:m>
                  <m:oMath xmlns:m="http://schemas.openxmlformats.org/officeDocument/2006/math">
                    <m:r>
                      <a:rPr lang="en-US" i="1" dirty="0" smtClean="0">
                        <a:latin typeface="Cambria Math" panose="02040503050406030204" pitchFamily="18" charset="0"/>
                        <a:ea typeface="Baskerville" panose="02020502070401020303" pitchFamily="18" charset="0"/>
                      </a:rPr>
                      <m:t>𝑘</m:t>
                    </m:r>
                  </m:oMath>
                </a14:m>
                <a:r>
                  <a:rPr lang="en-US" dirty="0">
                    <a:latin typeface="Baskerville" panose="02020502070401020303" pitchFamily="18" charset="0"/>
                    <a:ea typeface="Baskerville" panose="02020502070401020303" pitchFamily="18" charset="0"/>
                  </a:rPr>
                  <a:t> power of a factor-base-factor, </a:t>
                </a:r>
                <a14:m>
                  <m:oMath xmlns:m="http://schemas.openxmlformats.org/officeDocument/2006/math">
                    <m:r>
                      <a:rPr lang="en-US" i="1" dirty="0" smtClean="0">
                        <a:latin typeface="Cambria Math" panose="02040503050406030204" pitchFamily="18" charset="0"/>
                        <a:ea typeface="Baskerville" panose="02020502070401020303" pitchFamily="18" charset="0"/>
                      </a:rPr>
                      <m:t>𝑎</m:t>
                    </m:r>
                  </m:oMath>
                </a14:m>
                <a:r>
                  <a:rPr lang="en-US" dirty="0">
                    <a:latin typeface="Baskerville" panose="02020502070401020303" pitchFamily="18" charset="0"/>
                    <a:ea typeface="Baskerville" panose="02020502070401020303" pitchFamily="18" charset="0"/>
                  </a:rPr>
                  <a:t> , it could only obtain the value of </a:t>
                </a:r>
                <a14:m>
                  <m:oMath xmlns:m="http://schemas.openxmlformats.org/officeDocument/2006/math">
                    <m:func>
                      <m:funcPr>
                        <m:ctrlPr>
                          <a:rPr lang="en-US" i="1" dirty="0" smtClean="0">
                            <a:latin typeface="Cambria Math" panose="02040503050406030204" pitchFamily="18" charset="0"/>
                            <a:ea typeface="Baskerville" panose="02020502070401020303" pitchFamily="18" charset="0"/>
                          </a:rPr>
                        </m:ctrlPr>
                      </m:funcPr>
                      <m:fName>
                        <m:r>
                          <m:rPr>
                            <m:sty m:val="p"/>
                          </m:rPr>
                          <a:rPr lang="en-US" i="0" dirty="0" smtClean="0">
                            <a:latin typeface="Cambria Math" panose="02040503050406030204" pitchFamily="18" charset="0"/>
                            <a:ea typeface="Baskerville" panose="02020502070401020303" pitchFamily="18" charset="0"/>
                          </a:rPr>
                          <m:t>log</m:t>
                        </m:r>
                      </m:fName>
                      <m:e>
                        <m:d>
                          <m:dPr>
                            <m:ctrlPr>
                              <a:rPr lang="en-US" i="1" dirty="0" smtClean="0">
                                <a:latin typeface="Cambria Math" panose="02040503050406030204" pitchFamily="18" charset="0"/>
                                <a:ea typeface="Baskerville" panose="02020502070401020303" pitchFamily="18" charset="0"/>
                              </a:rPr>
                            </m:ctrlPr>
                          </m:dPr>
                          <m:e>
                            <m:r>
                              <a:rPr lang="en-US" i="1" dirty="0" err="1" smtClean="0">
                                <a:latin typeface="Cambria Math" panose="02040503050406030204" pitchFamily="18" charset="0"/>
                                <a:ea typeface="Baskerville" panose="02020502070401020303" pitchFamily="18" charset="0"/>
                              </a:rPr>
                              <m:t>𝑓</m:t>
                            </m:r>
                            <m:sSub>
                              <m:sSubPr>
                                <m:ctrlPr>
                                  <a:rPr lang="en-US" i="1" dirty="0" err="1" smtClean="0">
                                    <a:latin typeface="Cambria Math" panose="02040503050406030204" pitchFamily="18" charset="0"/>
                                    <a:ea typeface="Baskerville" panose="02020502070401020303" pitchFamily="18" charset="0"/>
                                  </a:rPr>
                                </m:ctrlPr>
                              </m:sSubPr>
                              <m:e>
                                <m:r>
                                  <a:rPr lang="en-US" i="1" dirty="0" err="1" smtClean="0">
                                    <a:latin typeface="Cambria Math" panose="02040503050406030204" pitchFamily="18" charset="0"/>
                                    <a:ea typeface="Baskerville" panose="02020502070401020303" pitchFamily="18" charset="0"/>
                                  </a:rPr>
                                  <m:t>𝑏</m:t>
                                </m:r>
                              </m:e>
                              <m:sub>
                                <m:r>
                                  <a:rPr lang="en-US" i="1" dirty="0" err="1" smtClean="0">
                                    <a:latin typeface="Cambria Math" panose="02040503050406030204" pitchFamily="18" charset="0"/>
                                    <a:ea typeface="Baskerville" panose="02020502070401020303" pitchFamily="18" charset="0"/>
                                  </a:rPr>
                                  <m:t>𝑎</m:t>
                                </m:r>
                              </m:sub>
                            </m:sSub>
                          </m:e>
                        </m:d>
                      </m:e>
                    </m:func>
                  </m:oMath>
                </a14:m>
                <a:r>
                  <a:rPr lang="en-US" dirty="0">
                    <a:latin typeface="Baskerville" panose="02020502070401020303" pitchFamily="18" charset="0"/>
                    <a:ea typeface="Baskerville" panose="02020502070401020303" pitchFamily="18" charset="0"/>
                  </a:rPr>
                  <a:t> instead of </a:t>
                </a:r>
                <a14:m>
                  <m:oMath xmlns:m="http://schemas.openxmlformats.org/officeDocument/2006/math">
                    <m:r>
                      <a:rPr lang="en-US" i="1" dirty="0" smtClean="0">
                        <a:latin typeface="Cambria Math" panose="02040503050406030204" pitchFamily="18" charset="0"/>
                        <a:ea typeface="Baskerville" panose="02020502070401020303" pitchFamily="18" charset="0"/>
                      </a:rPr>
                      <m:t>𝑘</m:t>
                    </m:r>
                    <m:r>
                      <a:rPr lang="en-US" i="1" dirty="0" smtClean="0">
                        <a:latin typeface="Cambria Math" panose="02040503050406030204" pitchFamily="18" charset="0"/>
                        <a:ea typeface="Baskerville" panose="02020502070401020303" pitchFamily="18" charset="0"/>
                      </a:rPr>
                      <m:t>∗</m:t>
                    </m:r>
                    <m:func>
                      <m:funcPr>
                        <m:ctrlPr>
                          <a:rPr lang="en-US" i="1" dirty="0" smtClean="0">
                            <a:latin typeface="Cambria Math" panose="02040503050406030204" pitchFamily="18" charset="0"/>
                            <a:ea typeface="Baskerville" panose="02020502070401020303" pitchFamily="18" charset="0"/>
                          </a:rPr>
                        </m:ctrlPr>
                      </m:funcPr>
                      <m:fName>
                        <m:r>
                          <m:rPr>
                            <m:sty m:val="p"/>
                          </m:rPr>
                          <a:rPr lang="en-US" i="0" dirty="0" smtClean="0">
                            <a:latin typeface="Cambria Math" panose="02040503050406030204" pitchFamily="18" charset="0"/>
                            <a:ea typeface="Baskerville" panose="02020502070401020303" pitchFamily="18" charset="0"/>
                          </a:rPr>
                          <m:t>log</m:t>
                        </m:r>
                      </m:fName>
                      <m:e>
                        <m:d>
                          <m:dPr>
                            <m:ctrlPr>
                              <a:rPr lang="en-US" i="1" dirty="0" smtClean="0">
                                <a:latin typeface="Cambria Math" panose="02040503050406030204" pitchFamily="18" charset="0"/>
                                <a:ea typeface="Baskerville" panose="02020502070401020303" pitchFamily="18" charset="0"/>
                              </a:rPr>
                            </m:ctrlPr>
                          </m:dPr>
                          <m:e>
                            <m:r>
                              <a:rPr lang="en-US" i="1" dirty="0" err="1" smtClean="0">
                                <a:latin typeface="Cambria Math" panose="02040503050406030204" pitchFamily="18" charset="0"/>
                                <a:ea typeface="Baskerville" panose="02020502070401020303" pitchFamily="18" charset="0"/>
                              </a:rPr>
                              <m:t>𝑓</m:t>
                            </m:r>
                            <m:sSub>
                              <m:sSubPr>
                                <m:ctrlPr>
                                  <a:rPr lang="en-US" i="1" dirty="0" err="1" smtClean="0">
                                    <a:latin typeface="Cambria Math" panose="02040503050406030204" pitchFamily="18" charset="0"/>
                                    <a:ea typeface="Baskerville" panose="02020502070401020303" pitchFamily="18" charset="0"/>
                                  </a:rPr>
                                </m:ctrlPr>
                              </m:sSubPr>
                              <m:e>
                                <m:r>
                                  <a:rPr lang="en-US" i="1" dirty="0" err="1" smtClean="0">
                                    <a:latin typeface="Cambria Math" panose="02040503050406030204" pitchFamily="18" charset="0"/>
                                    <a:ea typeface="Baskerville" panose="02020502070401020303" pitchFamily="18" charset="0"/>
                                  </a:rPr>
                                  <m:t>𝑏</m:t>
                                </m:r>
                              </m:e>
                              <m:sub>
                                <m:r>
                                  <a:rPr lang="en-US" i="1" dirty="0" err="1" smtClean="0">
                                    <a:latin typeface="Cambria Math" panose="02040503050406030204" pitchFamily="18" charset="0"/>
                                    <a:ea typeface="Baskerville" panose="02020502070401020303" pitchFamily="18" charset="0"/>
                                  </a:rPr>
                                  <m:t>𝑎</m:t>
                                </m:r>
                              </m:sub>
                            </m:sSub>
                          </m:e>
                        </m:d>
                        <m:r>
                          <a:rPr lang="en-US" b="0" i="1" dirty="0" smtClean="0">
                            <a:latin typeface="Cambria Math" panose="02040503050406030204" pitchFamily="18" charset="0"/>
                            <a:ea typeface="Baskerville" panose="02020502070401020303" pitchFamily="18" charset="0"/>
                          </a:rPr>
                          <m:t>.</m:t>
                        </m:r>
                      </m:e>
                    </m:func>
                  </m:oMath>
                </a14:m>
                <a:endParaRPr lang="en-US" dirty="0">
                  <a:latin typeface="Baskerville" panose="02020502070401020303" pitchFamily="18" charset="0"/>
                  <a:ea typeface="Baskerville" panose="02020502070401020303" pitchFamily="18" charset="0"/>
                </a:endParaRPr>
              </a:p>
              <a:p>
                <a:pPr marL="0" indent="0">
                  <a:buNone/>
                </a:pPr>
                <a:r>
                  <a:rPr lang="en-US" dirty="0">
                    <a:latin typeface="Baskerville" panose="02020502070401020303" pitchFamily="18" charset="0"/>
                    <a:ea typeface="Baskerville" panose="02020502070401020303" pitchFamily="18" charset="0"/>
                  </a:rPr>
                  <a:t>Suppose </a:t>
                </a:r>
                <a14:m>
                  <m:oMath xmlns:m="http://schemas.openxmlformats.org/officeDocument/2006/math">
                    <m:r>
                      <a:rPr lang="en-US" b="0" i="1" smtClean="0">
                        <a:latin typeface="Cambria Math" panose="02040503050406030204" pitchFamily="18" charset="0"/>
                        <a:ea typeface="Baskerville" panose="02020502070401020303" pitchFamily="18" charset="0"/>
                      </a:rPr>
                      <m:t>𝑦</m:t>
                    </m:r>
                  </m:oMath>
                </a14:m>
                <a:r>
                  <a:rPr lang="en-US" dirty="0">
                    <a:latin typeface="Baskerville" panose="02020502070401020303" pitchFamily="18" charset="0"/>
                    <a:ea typeface="Baskerville" panose="02020502070401020303" pitchFamily="18" charset="0"/>
                  </a:rPr>
                  <a:t> is a possible-B-smooth number, where </a:t>
                </a:r>
                <a14:m>
                  <m:oMath xmlns:m="http://schemas.openxmlformats.org/officeDocument/2006/math">
                    <m:r>
                      <a:rPr lang="en-US" b="0" i="1" smtClean="0">
                        <a:latin typeface="Cambria Math" panose="02040503050406030204" pitchFamily="18" charset="0"/>
                        <a:ea typeface="Baskerville" panose="02020502070401020303" pitchFamily="18" charset="0"/>
                      </a:rPr>
                      <m:t>𝑦</m:t>
                    </m:r>
                    <m:r>
                      <a:rPr lang="en-US" b="0" i="1" smtClean="0">
                        <a:latin typeface="Cambria Math" panose="02040503050406030204" pitchFamily="18" charset="0"/>
                        <a:ea typeface="Baskerville" panose="02020502070401020303" pitchFamily="18" charset="0"/>
                      </a:rPr>
                      <m:t>=</m:t>
                    </m:r>
                    <m:sSup>
                      <m:sSupPr>
                        <m:ctrlPr>
                          <a:rPr lang="en-US" b="0" i="1" smtClean="0">
                            <a:latin typeface="Cambria Math" panose="02040503050406030204" pitchFamily="18" charset="0"/>
                            <a:ea typeface="Baskerville" panose="02020502070401020303" pitchFamily="18" charset="0"/>
                          </a:rPr>
                        </m:ctrlPr>
                      </m:sSupPr>
                      <m:e>
                        <m:r>
                          <a:rPr lang="en-US" b="0" i="1" smtClean="0">
                            <a:latin typeface="Cambria Math" panose="02040503050406030204" pitchFamily="18" charset="0"/>
                            <a:ea typeface="Baskerville" panose="02020502070401020303" pitchFamily="18" charset="0"/>
                          </a:rPr>
                          <m:t>𝑎</m:t>
                        </m:r>
                      </m:e>
                      <m:sup>
                        <m:r>
                          <a:rPr lang="en-US" b="0" i="1" smtClean="0">
                            <a:latin typeface="Cambria Math" panose="02040503050406030204" pitchFamily="18" charset="0"/>
                            <a:ea typeface="Baskerville" panose="02020502070401020303" pitchFamily="18" charset="0"/>
                          </a:rPr>
                          <m:t>2</m:t>
                        </m:r>
                      </m:sup>
                    </m:sSup>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𝑏</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𝑐</m:t>
                        </m:r>
                      </m:e>
                      <m:sup>
                        <m:r>
                          <a:rPr lang="en-US" b="0" i="1" smtClean="0">
                            <a:latin typeface="Cambria Math" panose="02040503050406030204" pitchFamily="18" charset="0"/>
                            <a:ea typeface="Cambria Math" panose="02040503050406030204" pitchFamily="18" charset="0"/>
                          </a:rPr>
                          <m:t>3</m:t>
                        </m:r>
                      </m:sup>
                    </m:sSup>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𝑑</m:t>
                    </m:r>
                  </m:oMath>
                </a14:m>
                <a:r>
                  <a:rPr lang="en-US" b="0" dirty="0">
                    <a:latin typeface="Baskerville" panose="02020502070401020303" pitchFamily="18" charset="0"/>
                    <a:ea typeface="Baskerville" panose="02020502070401020303" pitchFamily="18" charset="0"/>
                  </a:rPr>
                  <a:t> and</a:t>
                </a:r>
                <a:r>
                  <a:rPr lang="en-US" dirty="0">
                    <a:latin typeface="Baskerville" panose="02020502070401020303" pitchFamily="18" charset="0"/>
                    <a:ea typeface="Baskerville" panose="02020502070401020303" pitchFamily="18" charset="0"/>
                  </a:rPr>
                  <a:t> </a:t>
                </a:r>
                <a14:m>
                  <m:oMath xmlns:m="http://schemas.openxmlformats.org/officeDocument/2006/math">
                    <m:r>
                      <a:rPr lang="en-US" i="1" dirty="0" smtClean="0">
                        <a:latin typeface="Cambria Math" panose="02040503050406030204" pitchFamily="18" charset="0"/>
                        <a:ea typeface="Baskerville" panose="02020502070401020303" pitchFamily="18" charset="0"/>
                      </a:rPr>
                      <m:t>𝑎</m:t>
                    </m:r>
                    <m:r>
                      <a:rPr lang="en-US" i="1" dirty="0" smtClean="0">
                        <a:latin typeface="Cambria Math" panose="02040503050406030204" pitchFamily="18" charset="0"/>
                        <a:ea typeface="Baskerville" panose="02020502070401020303" pitchFamily="18" charset="0"/>
                      </a:rPr>
                      <m:t>, </m:t>
                    </m:r>
                    <m:r>
                      <a:rPr lang="en-US" i="1" dirty="0" smtClean="0">
                        <a:latin typeface="Cambria Math" panose="02040503050406030204" pitchFamily="18" charset="0"/>
                        <a:ea typeface="Baskerville" panose="02020502070401020303" pitchFamily="18" charset="0"/>
                      </a:rPr>
                      <m:t>𝑏</m:t>
                    </m:r>
                    <m:r>
                      <a:rPr lang="en-US" i="1" dirty="0" smtClean="0">
                        <a:latin typeface="Cambria Math" panose="02040503050406030204" pitchFamily="18" charset="0"/>
                        <a:ea typeface="Baskerville" panose="02020502070401020303" pitchFamily="18" charset="0"/>
                      </a:rPr>
                      <m:t>, </m:t>
                    </m:r>
                    <m:r>
                      <a:rPr lang="en-US" i="1" dirty="0" smtClean="0">
                        <a:latin typeface="Cambria Math" panose="02040503050406030204" pitchFamily="18" charset="0"/>
                        <a:ea typeface="Baskerville" panose="02020502070401020303" pitchFamily="18" charset="0"/>
                      </a:rPr>
                      <m:t>𝑐</m:t>
                    </m:r>
                    <m:r>
                      <a:rPr lang="en-US" i="1" dirty="0" smtClean="0">
                        <a:latin typeface="Cambria Math" panose="02040503050406030204" pitchFamily="18" charset="0"/>
                        <a:ea typeface="Baskerville" panose="02020502070401020303" pitchFamily="18" charset="0"/>
                      </a:rPr>
                      <m:t> </m:t>
                    </m:r>
                  </m:oMath>
                </a14:m>
                <a:r>
                  <a:rPr lang="en-US" dirty="0">
                    <a:latin typeface="Baskerville" panose="02020502070401020303" pitchFamily="18" charset="0"/>
                    <a:ea typeface="Baskerville" panose="02020502070401020303" pitchFamily="18" charset="0"/>
                  </a:rPr>
                  <a:t>are primes at most B, d is unknown factor. </a:t>
                </a:r>
              </a:p>
              <a:p>
                <a:pPr marL="0" indent="0">
                  <a:buNone/>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ea typeface="Baskerville" panose="02020502070401020303" pitchFamily="18" charset="0"/>
                        </a:rPr>
                        <m:t>log</m:t>
                      </m:r>
                      <m:r>
                        <a:rPr lang="en-US" b="0" i="1" smtClean="0">
                          <a:latin typeface="Cambria Math" panose="02040503050406030204" pitchFamily="18" charset="0"/>
                          <a:ea typeface="Baskerville" panose="02020502070401020303" pitchFamily="18" charset="0"/>
                        </a:rPr>
                        <m:t>⁡(</m:t>
                      </m:r>
                      <m:r>
                        <a:rPr lang="en-US" i="1">
                          <a:latin typeface="Cambria Math" panose="02040503050406030204" pitchFamily="18" charset="0"/>
                          <a:ea typeface="Baskerville" panose="02020502070401020303" pitchFamily="18" charset="0"/>
                        </a:rPr>
                        <m:t>𝑦</m:t>
                      </m:r>
                      <m:r>
                        <a:rPr lang="en-US" b="0" i="1" smtClean="0">
                          <a:latin typeface="Cambria Math" panose="02040503050406030204" pitchFamily="18" charset="0"/>
                          <a:ea typeface="Baskerville" panose="02020502070401020303" pitchFamily="18" charset="0"/>
                        </a:rPr>
                        <m:t>)</m:t>
                      </m:r>
                      <m:r>
                        <a:rPr lang="en-US" i="1">
                          <a:latin typeface="Cambria Math" panose="02040503050406030204" pitchFamily="18" charset="0"/>
                          <a:ea typeface="Baskerville" panose="02020502070401020303" pitchFamily="18" charset="0"/>
                        </a:rPr>
                        <m:t>=</m:t>
                      </m:r>
                      <m:sSup>
                        <m:sSupPr>
                          <m:ctrlPr>
                            <a:rPr lang="en-US" i="1">
                              <a:latin typeface="Cambria Math" panose="02040503050406030204" pitchFamily="18" charset="0"/>
                              <a:ea typeface="Baskerville" panose="02020502070401020303" pitchFamily="18" charset="0"/>
                            </a:rPr>
                          </m:ctrlPr>
                        </m:sSupPr>
                        <m:e>
                          <m:r>
                            <m:rPr>
                              <m:sty m:val="p"/>
                            </m:rPr>
                            <a:rPr lang="en-US" b="0" i="0" smtClean="0">
                              <a:latin typeface="Cambria Math" panose="02040503050406030204" pitchFamily="18" charset="0"/>
                              <a:ea typeface="Baskerville" panose="02020502070401020303" pitchFamily="18" charset="0"/>
                            </a:rPr>
                            <m:t>log</m:t>
                          </m:r>
                          <m:r>
                            <a:rPr lang="en-US" b="0" i="1" smtClean="0">
                              <a:latin typeface="Cambria Math" panose="02040503050406030204" pitchFamily="18" charset="0"/>
                              <a:ea typeface="Baskerville" panose="02020502070401020303" pitchFamily="18" charset="0"/>
                            </a:rPr>
                            <m:t>⁡(</m:t>
                          </m:r>
                          <m:r>
                            <a:rPr lang="en-US" i="1">
                              <a:latin typeface="Cambria Math" panose="02040503050406030204" pitchFamily="18" charset="0"/>
                              <a:ea typeface="Baskerville" panose="02020502070401020303" pitchFamily="18" charset="0"/>
                            </a:rPr>
                            <m:t>𝑎</m:t>
                          </m:r>
                        </m:e>
                        <m:sup>
                          <m:r>
                            <a:rPr lang="en-US" i="1">
                              <a:latin typeface="Cambria Math" panose="02040503050406030204" pitchFamily="18" charset="0"/>
                              <a:ea typeface="Baskerville" panose="02020502070401020303" pitchFamily="18" charset="0"/>
                            </a:rPr>
                            <m:t>2</m:t>
                          </m:r>
                        </m:sup>
                      </m:sSup>
                      <m:r>
                        <a:rPr lang="en-US" b="0" i="1" smtClean="0">
                          <a:latin typeface="Cambria Math" panose="02040503050406030204" pitchFamily="18" charset="0"/>
                          <a:ea typeface="Baskerville" panose="02020502070401020303" pitchFamily="18" charset="0"/>
                        </a:rPr>
                        <m:t>)+</m:t>
                      </m:r>
                      <m:r>
                        <m:rPr>
                          <m:sty m:val="p"/>
                        </m:rPr>
                        <a:rPr lang="en-US" b="0" i="0" smtClean="0">
                          <a:latin typeface="Cambria Math" panose="02040503050406030204" pitchFamily="18" charset="0"/>
                          <a:ea typeface="Cambria Math" panose="02040503050406030204" pitchFamily="18" charset="0"/>
                        </a:rPr>
                        <m:t>log</m:t>
                      </m:r>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𝑏</m:t>
                      </m:r>
                      <m:r>
                        <a:rPr lang="en-US" b="0" i="1" smtClean="0">
                          <a:latin typeface="Cambria Math" panose="02040503050406030204" pitchFamily="18" charset="0"/>
                          <a:ea typeface="Cambria Math" panose="02040503050406030204" pitchFamily="18" charset="0"/>
                        </a:rPr>
                        <m:t>)+</m:t>
                      </m:r>
                      <m:r>
                        <m:rPr>
                          <m:sty m:val="p"/>
                        </m:rPr>
                        <a:rPr lang="en-US" b="0" i="0" smtClean="0">
                          <a:latin typeface="Cambria Math" panose="02040503050406030204" pitchFamily="18" charset="0"/>
                          <a:ea typeface="Cambria Math" panose="02040503050406030204" pitchFamily="18" charset="0"/>
                        </a:rPr>
                        <m:t>log</m:t>
                      </m:r>
                      <m:r>
                        <a:rPr lang="en-US" b="0" i="1" smtClean="0">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𝑐</m:t>
                          </m:r>
                        </m:e>
                        <m:sup>
                          <m:r>
                            <a:rPr lang="en-US" i="1">
                              <a:latin typeface="Cambria Math" panose="02040503050406030204" pitchFamily="18" charset="0"/>
                              <a:ea typeface="Cambria Math" panose="02040503050406030204" pitchFamily="18" charset="0"/>
                            </a:rPr>
                            <m:t>3</m:t>
                          </m:r>
                        </m:sup>
                      </m:sSup>
                      <m:r>
                        <a:rPr lang="en-US" b="0" i="1" smtClean="0">
                          <a:latin typeface="Cambria Math" panose="02040503050406030204" pitchFamily="18" charset="0"/>
                          <a:ea typeface="Cambria Math" panose="02040503050406030204" pitchFamily="18" charset="0"/>
                        </a:rPr>
                        <m:t>)+</m:t>
                      </m:r>
                      <m:r>
                        <m:rPr>
                          <m:sty m:val="p"/>
                        </m:rPr>
                        <a:rPr lang="en-US" b="0" i="0" smtClean="0">
                          <a:latin typeface="Cambria Math" panose="02040503050406030204" pitchFamily="18" charset="0"/>
                          <a:ea typeface="Cambria Math" panose="02040503050406030204" pitchFamily="18" charset="0"/>
                        </a:rPr>
                        <m:t>log</m:t>
                      </m:r>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𝑑</m:t>
                      </m:r>
                      <m:r>
                        <a:rPr lang="en-US" b="0" i="1" smtClean="0">
                          <a:latin typeface="Cambria Math" panose="02040503050406030204" pitchFamily="18" charset="0"/>
                          <a:ea typeface="Cambria Math" panose="02040503050406030204" pitchFamily="18" charset="0"/>
                        </a:rPr>
                        <m:t>)</m:t>
                      </m:r>
                    </m:oMath>
                  </m:oMathPara>
                </a14:m>
                <a:endParaRPr lang="en-US" dirty="0">
                  <a:latin typeface="Baskerville" panose="02020502070401020303" pitchFamily="18" charset="0"/>
                  <a:ea typeface="Baskerville" panose="02020502070401020303" pitchFamily="18" charset="0"/>
                </a:endParaRP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ea typeface="Baskerville" panose="02020502070401020303" pitchFamily="18" charset="0"/>
                        </a:rPr>
                        <m:t>=</m:t>
                      </m:r>
                      <m:r>
                        <a:rPr lang="en-US" b="0" i="0" smtClean="0">
                          <a:latin typeface="Cambria Math" panose="02040503050406030204" pitchFamily="18" charset="0"/>
                          <a:ea typeface="Baskerville" panose="02020502070401020303" pitchFamily="18" charset="0"/>
                        </a:rPr>
                        <m:t>2</m:t>
                      </m:r>
                      <m:func>
                        <m:funcPr>
                          <m:ctrlPr>
                            <a:rPr lang="en-US" b="0" i="1" smtClean="0">
                              <a:latin typeface="Cambria Math" panose="02040503050406030204" pitchFamily="18" charset="0"/>
                              <a:ea typeface="Baskerville" panose="02020502070401020303" pitchFamily="18" charset="0"/>
                            </a:rPr>
                          </m:ctrlPr>
                        </m:funcPr>
                        <m:fName>
                          <m:r>
                            <m:rPr>
                              <m:sty m:val="p"/>
                            </m:rPr>
                            <a:rPr lang="en-US" i="0" smtClean="0">
                              <a:latin typeface="Cambria Math" panose="02040503050406030204" pitchFamily="18" charset="0"/>
                              <a:ea typeface="Baskerville" panose="02020502070401020303" pitchFamily="18" charset="0"/>
                            </a:rPr>
                            <m:t>log</m:t>
                          </m:r>
                        </m:fName>
                        <m:e>
                          <m:d>
                            <m:dPr>
                              <m:ctrlPr>
                                <a:rPr lang="en-US" b="0" i="1" smtClean="0">
                                  <a:latin typeface="Cambria Math" panose="02040503050406030204" pitchFamily="18" charset="0"/>
                                  <a:ea typeface="Baskerville" panose="02020502070401020303" pitchFamily="18" charset="0"/>
                                </a:rPr>
                              </m:ctrlPr>
                            </m:dPr>
                            <m:e>
                              <m:r>
                                <a:rPr lang="en-US" b="0" i="1" smtClean="0">
                                  <a:latin typeface="Cambria Math" panose="02040503050406030204" pitchFamily="18" charset="0"/>
                                  <a:ea typeface="Baskerville" panose="02020502070401020303" pitchFamily="18" charset="0"/>
                                </a:rPr>
                                <m:t>𝑎</m:t>
                              </m:r>
                            </m:e>
                          </m:d>
                        </m:e>
                      </m:func>
                      <m:r>
                        <a:rPr lang="en-US" b="0" i="1" smtClean="0">
                          <a:latin typeface="Cambria Math" panose="02040503050406030204" pitchFamily="18" charset="0"/>
                          <a:ea typeface="Baskerville" panose="02020502070401020303" pitchFamily="18" charset="0"/>
                        </a:rPr>
                        <m:t>+</m:t>
                      </m:r>
                      <m:func>
                        <m:funcPr>
                          <m:ctrlPr>
                            <a:rPr lang="en-US" i="1">
                              <a:latin typeface="Cambria Math" panose="02040503050406030204" pitchFamily="18" charset="0"/>
                              <a:ea typeface="Cambria Math" panose="02040503050406030204" pitchFamily="18" charset="0"/>
                            </a:rPr>
                          </m:ctrlPr>
                        </m:funcPr>
                        <m:fName>
                          <m:r>
                            <m:rPr>
                              <m:sty m:val="p"/>
                            </m:rPr>
                            <a:rPr lang="en-US">
                              <a:latin typeface="Cambria Math" panose="02040503050406030204" pitchFamily="18" charset="0"/>
                              <a:ea typeface="Cambria Math" panose="02040503050406030204" pitchFamily="18" charset="0"/>
                            </a:rPr>
                            <m:t>log</m:t>
                          </m:r>
                        </m:fName>
                        <m:e>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𝑏</m:t>
                              </m:r>
                            </m:e>
                          </m:d>
                        </m:e>
                      </m:func>
                      <m:r>
                        <a:rPr lang="en-US" b="0" i="1" smtClean="0">
                          <a:latin typeface="Cambria Math" panose="02040503050406030204" pitchFamily="18" charset="0"/>
                          <a:ea typeface="Cambria Math" panose="02040503050406030204" pitchFamily="18" charset="0"/>
                        </a:rPr>
                        <m:t>+</m:t>
                      </m:r>
                      <m:r>
                        <a:rPr lang="en-US" b="0" i="0" smtClean="0">
                          <a:latin typeface="Cambria Math" panose="02040503050406030204" pitchFamily="18" charset="0"/>
                          <a:ea typeface="Cambria Math" panose="02040503050406030204" pitchFamily="18" charset="0"/>
                        </a:rPr>
                        <m:t>3</m:t>
                      </m:r>
                      <m:func>
                        <m:funcPr>
                          <m:ctrlPr>
                            <a:rPr lang="en-US" b="0" i="1" smtClean="0">
                              <a:latin typeface="Cambria Math" panose="02040503050406030204" pitchFamily="18" charset="0"/>
                              <a:ea typeface="Cambria Math" panose="02040503050406030204" pitchFamily="18" charset="0"/>
                            </a:rPr>
                          </m:ctrlPr>
                        </m:funcPr>
                        <m:fName>
                          <m:r>
                            <m:rPr>
                              <m:sty m:val="p"/>
                            </m:rPr>
                            <a:rPr lang="en-US">
                              <a:latin typeface="Cambria Math" panose="02040503050406030204" pitchFamily="18" charset="0"/>
                              <a:ea typeface="Cambria Math" panose="02040503050406030204" pitchFamily="18" charset="0"/>
                            </a:rPr>
                            <m:t>log</m:t>
                          </m:r>
                        </m:fName>
                        <m:e>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𝑐</m:t>
                              </m:r>
                            </m:e>
                          </m:d>
                        </m:e>
                      </m:func>
                      <m:r>
                        <a:rPr lang="en-US" b="0" i="1" smtClean="0">
                          <a:latin typeface="Cambria Math" panose="02040503050406030204" pitchFamily="18" charset="0"/>
                          <a:ea typeface="Cambria Math" panose="02040503050406030204" pitchFamily="18" charset="0"/>
                        </a:rPr>
                        <m:t>+</m:t>
                      </m:r>
                      <m:r>
                        <m:rPr>
                          <m:sty m:val="p"/>
                        </m:rPr>
                        <a:rPr lang="en-US">
                          <a:latin typeface="Cambria Math" panose="02040503050406030204" pitchFamily="18" charset="0"/>
                          <a:ea typeface="Cambria Math" panose="02040503050406030204" pitchFamily="18" charset="0"/>
                        </a:rPr>
                        <m:t>log</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𝑑</m:t>
                      </m:r>
                      <m:r>
                        <a:rPr lang="en-US" i="1">
                          <a:latin typeface="Cambria Math" panose="02040503050406030204" pitchFamily="18" charset="0"/>
                          <a:ea typeface="Cambria Math" panose="02040503050406030204" pitchFamily="18" charset="0"/>
                        </a:rPr>
                        <m:t>)</m:t>
                      </m:r>
                    </m:oMath>
                  </m:oMathPara>
                </a14:m>
                <a:endParaRPr lang="en-US" dirty="0">
                  <a:latin typeface="Baskerville" panose="02020502070401020303" pitchFamily="18" charset="0"/>
                  <a:ea typeface="Baskerville" panose="02020502070401020303" pitchFamily="18" charset="0"/>
                </a:endParaRPr>
              </a:p>
              <a:p>
                <a:pPr marL="0" indent="0" algn="ctr">
                  <a:buNone/>
                </a:pPr>
                <a:r>
                  <a:rPr lang="en-US" dirty="0">
                    <a:ea typeface="Baskerville" panose="02020502070401020303" pitchFamily="18" charset="0"/>
                  </a:rPr>
                  <a:t>What w</a:t>
                </a:r>
                <a:r>
                  <a:rPr lang="en-US" b="0" dirty="0">
                    <a:ea typeface="Baskerville" panose="02020502070401020303" pitchFamily="18" charset="0"/>
                  </a:rPr>
                  <a:t>e could obtain from the algorithm:</a:t>
                </a:r>
              </a:p>
              <a:p>
                <a:pPr marL="0" indent="0">
                  <a:buNone/>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ea typeface="Baskerville" panose="02020502070401020303" pitchFamily="18" charset="0"/>
                            </a:rPr>
                          </m:ctrlPr>
                        </m:funcPr>
                        <m:fName>
                          <m:r>
                            <m:rPr>
                              <m:sty m:val="p"/>
                            </m:rPr>
                            <a:rPr lang="en-US" b="0" i="0" smtClean="0">
                              <a:latin typeface="Cambria Math" panose="02040503050406030204" pitchFamily="18" charset="0"/>
                              <a:ea typeface="Baskerville" panose="02020502070401020303" pitchFamily="18" charset="0"/>
                            </a:rPr>
                            <m:t>V</m:t>
                          </m:r>
                          <m:r>
                            <a:rPr lang="en-US" b="0" i="0" smtClean="0">
                              <a:latin typeface="Cambria Math" panose="02040503050406030204" pitchFamily="18" charset="0"/>
                              <a:ea typeface="Baskerville" panose="02020502070401020303" pitchFamily="18" charset="0"/>
                            </a:rPr>
                            <m:t>=</m:t>
                          </m:r>
                          <m:r>
                            <m:rPr>
                              <m:sty m:val="p"/>
                            </m:rPr>
                            <a:rPr lang="en-US" b="0" i="0" smtClean="0">
                              <a:latin typeface="Cambria Math" panose="02040503050406030204" pitchFamily="18" charset="0"/>
                              <a:ea typeface="Baskerville" panose="02020502070401020303" pitchFamily="18" charset="0"/>
                            </a:rPr>
                            <m:t>log</m:t>
                          </m:r>
                        </m:fName>
                        <m:e>
                          <m:d>
                            <m:dPr>
                              <m:ctrlPr>
                                <a:rPr lang="en-US" i="1">
                                  <a:latin typeface="Cambria Math" panose="02040503050406030204" pitchFamily="18" charset="0"/>
                                  <a:ea typeface="Baskerville" panose="02020502070401020303" pitchFamily="18" charset="0"/>
                                </a:rPr>
                              </m:ctrlPr>
                            </m:dPr>
                            <m:e>
                              <m:r>
                                <a:rPr lang="en-US" i="1">
                                  <a:latin typeface="Cambria Math" panose="02040503050406030204" pitchFamily="18" charset="0"/>
                                  <a:ea typeface="Baskerville" panose="02020502070401020303" pitchFamily="18" charset="0"/>
                                </a:rPr>
                                <m:t>𝑎</m:t>
                              </m:r>
                            </m:e>
                          </m:d>
                        </m:e>
                      </m:func>
                      <m:r>
                        <a:rPr lang="en-US" b="0" i="1" smtClean="0">
                          <a:latin typeface="Cambria Math" panose="02040503050406030204" pitchFamily="18" charset="0"/>
                          <a:ea typeface="Baskerville" panose="02020502070401020303" pitchFamily="18" charset="0"/>
                        </a:rPr>
                        <m:t>+</m:t>
                      </m:r>
                      <m:func>
                        <m:funcPr>
                          <m:ctrlPr>
                            <a:rPr lang="en-US" i="1">
                              <a:latin typeface="Cambria Math" panose="02040503050406030204" pitchFamily="18" charset="0"/>
                              <a:ea typeface="Cambria Math" panose="02040503050406030204" pitchFamily="18" charset="0"/>
                            </a:rPr>
                          </m:ctrlPr>
                        </m:funcPr>
                        <m:fName>
                          <m:r>
                            <m:rPr>
                              <m:sty m:val="p"/>
                            </m:rPr>
                            <a:rPr lang="en-US">
                              <a:latin typeface="Cambria Math" panose="02040503050406030204" pitchFamily="18" charset="0"/>
                              <a:ea typeface="Cambria Math" panose="02040503050406030204" pitchFamily="18" charset="0"/>
                            </a:rPr>
                            <m:t>log</m:t>
                          </m:r>
                        </m:fName>
                        <m:e>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𝑏</m:t>
                              </m:r>
                            </m:e>
                          </m:d>
                        </m:e>
                      </m:func>
                      <m:r>
                        <a:rPr lang="en-US" b="0" i="1" smtClean="0">
                          <a:latin typeface="Cambria Math" panose="02040503050406030204" pitchFamily="18" charset="0"/>
                          <a:ea typeface="Cambria Math" panose="02040503050406030204" pitchFamily="18" charset="0"/>
                        </a:rPr>
                        <m:t>+</m:t>
                      </m:r>
                      <m:func>
                        <m:funcPr>
                          <m:ctrlPr>
                            <a:rPr lang="en-US" i="1">
                              <a:latin typeface="Cambria Math" panose="02040503050406030204" pitchFamily="18" charset="0"/>
                              <a:ea typeface="Cambria Math" panose="02040503050406030204" pitchFamily="18" charset="0"/>
                            </a:rPr>
                          </m:ctrlPr>
                        </m:funcPr>
                        <m:fName>
                          <m:r>
                            <m:rPr>
                              <m:sty m:val="p"/>
                            </m:rPr>
                            <a:rPr lang="en-US">
                              <a:latin typeface="Cambria Math" panose="02040503050406030204" pitchFamily="18" charset="0"/>
                              <a:ea typeface="Cambria Math" panose="02040503050406030204" pitchFamily="18" charset="0"/>
                            </a:rPr>
                            <m:t>log</m:t>
                          </m:r>
                        </m:fName>
                        <m:e>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𝑐</m:t>
                              </m:r>
                            </m:e>
                          </m:d>
                        </m:e>
                      </m:func>
                    </m:oMath>
                  </m:oMathPara>
                </a14:m>
                <a:endParaRPr lang="en-US" sz="1100" dirty="0">
                  <a:latin typeface="Baskerville" panose="02020502070401020303" pitchFamily="18" charset="0"/>
                  <a:ea typeface="Baskerville" panose="02020502070401020303" pitchFamily="18" charset="0"/>
                </a:endParaRPr>
              </a:p>
              <a:p>
                <a:pPr marL="0" indent="0">
                  <a:buNone/>
                </a:pPr>
                <a:r>
                  <a:rPr lang="en-US" dirty="0">
                    <a:latin typeface="Baskerville" panose="02020502070401020303" pitchFamily="18" charset="0"/>
                    <a:ea typeface="Baskerville" panose="02020502070401020303" pitchFamily="18" charset="0"/>
                  </a:rPr>
                  <a:t>If </a:t>
                </a:r>
                <a14:m>
                  <m:oMath xmlns:m="http://schemas.openxmlformats.org/officeDocument/2006/math">
                    <m:func>
                      <m:funcPr>
                        <m:ctrlPr>
                          <a:rPr lang="en-US" i="1">
                            <a:latin typeface="Cambria Math" panose="02040503050406030204" pitchFamily="18" charset="0"/>
                            <a:ea typeface="Baskerville" panose="02020502070401020303" pitchFamily="18" charset="0"/>
                          </a:rPr>
                        </m:ctrlPr>
                      </m:funcPr>
                      <m:fName>
                        <m:r>
                          <m:rPr>
                            <m:sty m:val="p"/>
                          </m:rPr>
                          <a:rPr lang="en-US">
                            <a:latin typeface="Cambria Math" panose="02040503050406030204" pitchFamily="18" charset="0"/>
                            <a:ea typeface="Baskerville" panose="02020502070401020303" pitchFamily="18" charset="0"/>
                          </a:rPr>
                          <m:t>log</m:t>
                        </m:r>
                      </m:fName>
                      <m:e>
                        <m:d>
                          <m:dPr>
                            <m:ctrlPr>
                              <a:rPr lang="en-US" i="1">
                                <a:latin typeface="Cambria Math" panose="02040503050406030204" pitchFamily="18" charset="0"/>
                                <a:ea typeface="Baskerville" panose="02020502070401020303" pitchFamily="18" charset="0"/>
                              </a:rPr>
                            </m:ctrlPr>
                          </m:dPr>
                          <m:e>
                            <m:r>
                              <a:rPr lang="en-US" i="1">
                                <a:latin typeface="Cambria Math" panose="02040503050406030204" pitchFamily="18" charset="0"/>
                                <a:ea typeface="Baskerville" panose="02020502070401020303" pitchFamily="18" charset="0"/>
                              </a:rPr>
                              <m:t>𝑦</m:t>
                            </m:r>
                          </m:e>
                        </m:d>
                      </m:e>
                    </m:func>
                    <m:r>
                      <a:rPr lang="en-US" b="0" i="1" smtClean="0">
                        <a:latin typeface="Cambria Math" panose="02040503050406030204" pitchFamily="18" charset="0"/>
                        <a:ea typeface="Baskerville" panose="02020502070401020303" pitchFamily="18" charset="0"/>
                      </a:rPr>
                      <m:t>≤</m:t>
                    </m:r>
                    <m:r>
                      <a:rPr lang="en-US" b="0" i="1" smtClean="0">
                        <a:latin typeface="Cambria Math" panose="02040503050406030204" pitchFamily="18" charset="0"/>
                        <a:ea typeface="Baskerville" panose="02020502070401020303" pitchFamily="18" charset="0"/>
                      </a:rPr>
                      <m:t>𝑉</m:t>
                    </m:r>
                    <m:r>
                      <a:rPr lang="en-US" i="1" smtClean="0">
                        <a:latin typeface="Cambria Math" panose="02040503050406030204" pitchFamily="18" charset="0"/>
                        <a:ea typeface="Cambria Math" panose="02040503050406030204" pitchFamily="18" charset="0"/>
                      </a:rPr>
                      <m:t>+</m:t>
                    </m:r>
                    <m:func>
                      <m:funcPr>
                        <m:ctrlPr>
                          <a:rPr lang="en-US" i="1" smtClean="0">
                            <a:latin typeface="Cambria Math" panose="02040503050406030204" pitchFamily="18" charset="0"/>
                            <a:ea typeface="Cambria Math" panose="02040503050406030204" pitchFamily="18" charset="0"/>
                          </a:rPr>
                        </m:ctrlPr>
                      </m:funcPr>
                      <m:fName>
                        <m:r>
                          <a:rPr lang="en-US" b="0" i="1" smtClean="0">
                            <a:latin typeface="Cambria Math" panose="02040503050406030204" pitchFamily="18" charset="0"/>
                            <a:ea typeface="Cambria Math" panose="02040503050406030204" pitchFamily="18" charset="0"/>
                          </a:rPr>
                          <m:t>𝑙𝑜𝑔</m:t>
                        </m:r>
                      </m:fName>
                      <m:e>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𝐵</m:t>
                        </m:r>
                        <m:r>
                          <a:rPr lang="en-US" b="0" i="1" smtClean="0">
                            <a:latin typeface="Cambria Math" panose="02040503050406030204" pitchFamily="18" charset="0"/>
                            <a:ea typeface="Cambria Math" panose="02040503050406030204" pitchFamily="18" charset="0"/>
                          </a:rPr>
                          <m:t>)</m:t>
                        </m:r>
                      </m:e>
                    </m:func>
                  </m:oMath>
                </a14:m>
                <a:r>
                  <a:rPr lang="en-US" dirty="0">
                    <a:latin typeface="Baskerville" panose="02020502070401020303" pitchFamily="18" charset="0"/>
                    <a:ea typeface="Baskerville" panose="02020502070401020303" pitchFamily="18" charset="0"/>
                  </a:rPr>
                  <a:t>, we could already tell the unknown </a:t>
                </a:r>
                <a14:m>
                  <m:oMath xmlns:m="http://schemas.openxmlformats.org/officeDocument/2006/math">
                    <m:r>
                      <a:rPr lang="en-US" i="1" dirty="0" smtClean="0">
                        <a:latin typeface="Cambria Math" panose="02040503050406030204" pitchFamily="18" charset="0"/>
                        <a:ea typeface="Baskerville" panose="02020502070401020303" pitchFamily="18" charset="0"/>
                      </a:rPr>
                      <m:t>𝑑</m:t>
                    </m:r>
                    <m:r>
                      <a:rPr lang="en-US" i="1" dirty="0" smtClean="0">
                        <a:latin typeface="Cambria Math" panose="02040503050406030204" pitchFamily="18" charset="0"/>
                        <a:ea typeface="Baskerville" panose="02020502070401020303" pitchFamily="18" charset="0"/>
                      </a:rPr>
                      <m:t> </m:t>
                    </m:r>
                  </m:oMath>
                </a14:m>
                <a:r>
                  <a:rPr lang="en-US" dirty="0">
                    <a:latin typeface="Baskerville" panose="02020502070401020303" pitchFamily="18" charset="0"/>
                    <a:ea typeface="Baskerville" panose="02020502070401020303" pitchFamily="18" charset="0"/>
                  </a:rPr>
                  <a:t>must be less than B thus </a:t>
                </a:r>
                <a14:m>
                  <m:oMath xmlns:m="http://schemas.openxmlformats.org/officeDocument/2006/math">
                    <m:r>
                      <a:rPr lang="en-US" i="1" dirty="0" smtClean="0">
                        <a:latin typeface="Cambria Math" panose="02040503050406030204" pitchFamily="18" charset="0"/>
                        <a:ea typeface="Baskerville" panose="02020502070401020303" pitchFamily="18" charset="0"/>
                      </a:rPr>
                      <m:t>𝑦</m:t>
                    </m:r>
                  </m:oMath>
                </a14:m>
                <a:r>
                  <a:rPr lang="en-US" dirty="0">
                    <a:latin typeface="Baskerville" panose="02020502070401020303" pitchFamily="18" charset="0"/>
                    <a:ea typeface="Baskerville" panose="02020502070401020303" pitchFamily="18" charset="0"/>
                  </a:rPr>
                  <a:t> is a </a:t>
                </a:r>
                <a14:m>
                  <m:oMath xmlns:m="http://schemas.openxmlformats.org/officeDocument/2006/math">
                    <m:r>
                      <a:rPr lang="en-US" i="1" dirty="0" smtClean="0">
                        <a:latin typeface="Cambria Math" panose="02040503050406030204" pitchFamily="18" charset="0"/>
                        <a:ea typeface="Baskerville" panose="02020502070401020303" pitchFamily="18" charset="0"/>
                      </a:rPr>
                      <m:t>𝐵</m:t>
                    </m:r>
                  </m:oMath>
                </a14:m>
                <a:r>
                  <a:rPr lang="en-US" dirty="0">
                    <a:latin typeface="Baskerville" panose="02020502070401020303" pitchFamily="18" charset="0"/>
                    <a:ea typeface="Baskerville" panose="02020502070401020303" pitchFamily="18" charset="0"/>
                  </a:rPr>
                  <a:t>-smooth number</a:t>
                </a:r>
              </a:p>
              <a:p>
                <a:pPr marL="0" indent="0">
                  <a:buNone/>
                </a:pPr>
                <a:endParaRPr lang="en-US" dirty="0">
                  <a:latin typeface="Baskerville" panose="02020502070401020303" pitchFamily="18" charset="0"/>
                  <a:ea typeface="Baskerville" panose="02020502070401020303" pitchFamily="18" charset="0"/>
                </a:endParaRPr>
              </a:p>
              <a:p>
                <a:pPr marL="0" indent="0">
                  <a:buNone/>
                </a:pPr>
                <a:endParaRPr lang="en-US" dirty="0">
                  <a:latin typeface="Baskerville" panose="02020502070401020303" pitchFamily="18" charset="0"/>
                  <a:ea typeface="Baskerville" panose="02020502070401020303" pitchFamily="18" charset="0"/>
                </a:endParaRPr>
              </a:p>
            </p:txBody>
          </p:sp>
        </mc:Choice>
        <mc:Fallback>
          <p:sp>
            <p:nvSpPr>
              <p:cNvPr id="3" name="Content Placeholder 2">
                <a:extLst>
                  <a:ext uri="{FF2B5EF4-FFF2-40B4-BE49-F238E27FC236}">
                    <a16:creationId xmlns:a16="http://schemas.microsoft.com/office/drawing/2014/main" id="{72F6488B-F555-B94C-A28D-EE8A7AB8DC58}"/>
                  </a:ext>
                </a:extLst>
              </p:cNvPr>
              <p:cNvSpPr>
                <a:spLocks noGrp="1" noRot="1" noChangeAspect="1" noMove="1" noResize="1" noEditPoints="1" noAdjustHandles="1" noChangeArrowheads="1" noChangeShapeType="1" noTextEdit="1"/>
              </p:cNvSpPr>
              <p:nvPr>
                <p:ph idx="1"/>
              </p:nvPr>
            </p:nvSpPr>
            <p:spPr>
              <a:xfrm>
                <a:off x="533401" y="1825625"/>
                <a:ext cx="10972799" cy="4667250"/>
              </a:xfrm>
              <a:blipFill>
                <a:blip r:embed="rId2"/>
                <a:stretch>
                  <a:fillRect l="-1167" t="-2219" r="-88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2102251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04B764-1CA0-D74D-B91A-59916FD611DB}"/>
              </a:ext>
            </a:extLst>
          </p:cNvPr>
          <p:cNvSpPr>
            <a:spLocks noGrp="1"/>
          </p:cNvSpPr>
          <p:nvPr>
            <p:ph type="title"/>
          </p:nvPr>
        </p:nvSpPr>
        <p:spPr/>
        <p:txBody>
          <a:bodyPr/>
          <a:lstStyle/>
          <a:p>
            <a:r>
              <a:rPr lang="en-US" dirty="0">
                <a:latin typeface="Baskerville" panose="02020502070401020303" pitchFamily="18" charset="0"/>
                <a:ea typeface="Baskerville" panose="02020502070401020303" pitchFamily="18" charset="0"/>
              </a:rPr>
              <a:t>Attempt 3 – </a:t>
            </a:r>
            <a:r>
              <a:rPr lang="en-US" sz="3600" dirty="0">
                <a:latin typeface="Baskerville" panose="02020502070401020303" pitchFamily="18" charset="0"/>
                <a:ea typeface="Baskerville" panose="02020502070401020303" pitchFamily="18" charset="0"/>
              </a:rPr>
              <a:t>Our Optimal attempt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2F6488B-F555-B94C-A28D-EE8A7AB8DC58}"/>
                  </a:ext>
                </a:extLst>
              </p:cNvPr>
              <p:cNvSpPr>
                <a:spLocks noGrp="1"/>
              </p:cNvSpPr>
              <p:nvPr>
                <p:ph idx="1"/>
              </p:nvPr>
            </p:nvSpPr>
            <p:spPr>
              <a:xfrm>
                <a:off x="533401" y="1825625"/>
                <a:ext cx="10972799" cy="4667250"/>
              </a:xfrm>
            </p:spPr>
            <p:txBody>
              <a:bodyPr>
                <a:normAutofit/>
              </a:bodyPr>
              <a:lstStyle/>
              <a:p>
                <a:pPr marL="0" indent="0">
                  <a:buNone/>
                </a:pPr>
                <a:endParaRPr lang="en-US" sz="1400" dirty="0">
                  <a:latin typeface="Baskerville" panose="02020502070401020303" pitchFamily="18" charset="0"/>
                  <a:ea typeface="Baskerville" panose="02020502070401020303" pitchFamily="18" charset="0"/>
                </a:endParaRPr>
              </a:p>
              <a:p>
                <a:pPr marL="0" indent="0">
                  <a:buNone/>
                </a:pPr>
                <a:r>
                  <a:rPr lang="en-US" altLang="zh-CN" dirty="0">
                    <a:latin typeface="Baskerville" panose="02020502070401020303" pitchFamily="18" charset="0"/>
                    <a:ea typeface="Baskerville" panose="02020502070401020303" pitchFamily="18" charset="0"/>
                  </a:rPr>
                  <a:t>So we consider </a:t>
                </a:r>
                <a14:m>
                  <m:oMath xmlns:m="http://schemas.openxmlformats.org/officeDocument/2006/math">
                    <m:func>
                      <m:funcPr>
                        <m:ctrlPr>
                          <a:rPr lang="en-US" altLang="zh-CN" i="1">
                            <a:latin typeface="Cambria Math" panose="02040503050406030204" pitchFamily="18" charset="0"/>
                            <a:ea typeface="Cambria Math" panose="02040503050406030204" pitchFamily="18" charset="0"/>
                          </a:rPr>
                        </m:ctrlPr>
                      </m:funcPr>
                      <m:fName>
                        <m:r>
                          <m:rPr>
                            <m:sty m:val="p"/>
                          </m:rPr>
                          <a:rPr lang="en-US" altLang="zh-CN">
                            <a:latin typeface="Cambria Math" panose="02040503050406030204" pitchFamily="18" charset="0"/>
                            <a:ea typeface="Cambria Math" panose="02040503050406030204" pitchFamily="18" charset="0"/>
                          </a:rPr>
                          <m:t>log</m:t>
                        </m:r>
                      </m:fName>
                      <m:e>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𝐵</m:t>
                        </m:r>
                        <m:r>
                          <a:rPr lang="en-US" altLang="zh-CN" i="1">
                            <a:latin typeface="Cambria Math" panose="02040503050406030204" pitchFamily="18" charset="0"/>
                            <a:ea typeface="Cambria Math" panose="02040503050406030204" pitchFamily="18" charset="0"/>
                          </a:rPr>
                          <m:t>)</m:t>
                        </m:r>
                      </m:e>
                    </m:func>
                  </m:oMath>
                </a14:m>
                <a:r>
                  <a:rPr lang="en-US" altLang="zh-CN" dirty="0">
                    <a:latin typeface="Baskerville" panose="02020502070401020303" pitchFamily="18" charset="0"/>
                    <a:ea typeface="Baskerville" panose="02020502070401020303" pitchFamily="18" charset="0"/>
                  </a:rPr>
                  <a:t> as an error bound candidate. </a:t>
                </a:r>
              </a:p>
              <a:p>
                <a:pPr marL="0" indent="0">
                  <a:buNone/>
                </a:pPr>
                <a:r>
                  <a:rPr lang="en-US" dirty="0">
                    <a:latin typeface="Baskerville" panose="02020502070401020303" pitchFamily="18" charset="0"/>
                    <a:ea typeface="Baskerville" panose="02020502070401020303" pitchFamily="18" charset="0"/>
                  </a:rPr>
                  <a:t>However, if the </a:t>
                </a:r>
                <a14:m>
                  <m:oMath xmlns:m="http://schemas.openxmlformats.org/officeDocument/2006/math">
                    <m:func>
                      <m:funcPr>
                        <m:ctrlPr>
                          <a:rPr lang="en-US" altLang="zh-CN" i="1">
                            <a:latin typeface="Cambria Math" panose="02040503050406030204" pitchFamily="18" charset="0"/>
                            <a:ea typeface="Baskerville" panose="02020502070401020303" pitchFamily="18" charset="0"/>
                          </a:rPr>
                        </m:ctrlPr>
                      </m:funcPr>
                      <m:fName>
                        <m:r>
                          <m:rPr>
                            <m:sty m:val="p"/>
                          </m:rPr>
                          <a:rPr lang="en-US" altLang="zh-CN">
                            <a:latin typeface="Cambria Math" panose="02040503050406030204" pitchFamily="18" charset="0"/>
                            <a:ea typeface="Baskerville" panose="02020502070401020303" pitchFamily="18" charset="0"/>
                          </a:rPr>
                          <m:t>log</m:t>
                        </m:r>
                      </m:fName>
                      <m:e>
                        <m:d>
                          <m:dPr>
                            <m:ctrlPr>
                              <a:rPr lang="en-US" altLang="zh-CN" i="1">
                                <a:latin typeface="Cambria Math" panose="02040503050406030204" pitchFamily="18" charset="0"/>
                                <a:ea typeface="Baskerville" panose="02020502070401020303" pitchFamily="18" charset="0"/>
                              </a:rPr>
                            </m:ctrlPr>
                          </m:dPr>
                          <m:e>
                            <m:r>
                              <a:rPr lang="en-US" altLang="zh-CN" i="1">
                                <a:latin typeface="Cambria Math" panose="02040503050406030204" pitchFamily="18" charset="0"/>
                                <a:ea typeface="Baskerville" panose="02020502070401020303" pitchFamily="18" charset="0"/>
                              </a:rPr>
                              <m:t>𝑦</m:t>
                            </m:r>
                          </m:e>
                        </m:d>
                      </m:e>
                    </m:func>
                    <m:r>
                      <a:rPr lang="en-US" altLang="zh-CN" b="0" i="1" dirty="0" smtClean="0">
                        <a:latin typeface="Cambria Math" panose="02040503050406030204" pitchFamily="18" charset="0"/>
                        <a:ea typeface="Baskerville" panose="02020502070401020303" pitchFamily="18" charset="0"/>
                      </a:rPr>
                      <m:t>≥</m:t>
                    </m:r>
                    <m:r>
                      <a:rPr lang="en-US" altLang="zh-CN" i="1">
                        <a:latin typeface="Cambria Math" panose="02040503050406030204" pitchFamily="18" charset="0"/>
                        <a:ea typeface="Baskerville" panose="02020502070401020303" pitchFamily="18" charset="0"/>
                      </a:rPr>
                      <m:t>𝑉</m:t>
                    </m:r>
                    <m:r>
                      <a:rPr lang="en-US" altLang="zh-CN" i="1">
                        <a:latin typeface="Cambria Math" panose="02040503050406030204" pitchFamily="18" charset="0"/>
                        <a:ea typeface="Cambria Math" panose="02040503050406030204" pitchFamily="18" charset="0"/>
                      </a:rPr>
                      <m:t>+</m:t>
                    </m:r>
                    <m:func>
                      <m:funcPr>
                        <m:ctrlPr>
                          <a:rPr lang="en-US" altLang="zh-CN" i="1">
                            <a:latin typeface="Cambria Math" panose="02040503050406030204" pitchFamily="18" charset="0"/>
                            <a:ea typeface="Cambria Math" panose="02040503050406030204" pitchFamily="18" charset="0"/>
                          </a:rPr>
                        </m:ctrlPr>
                      </m:funcPr>
                      <m:fName>
                        <m:r>
                          <a:rPr lang="en-US" altLang="zh-CN" i="1">
                            <a:latin typeface="Cambria Math" panose="02040503050406030204" pitchFamily="18" charset="0"/>
                            <a:ea typeface="Cambria Math" panose="02040503050406030204" pitchFamily="18" charset="0"/>
                          </a:rPr>
                          <m:t>𝑙𝑜𝑔</m:t>
                        </m:r>
                      </m:fName>
                      <m:e>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𝐵</m:t>
                        </m:r>
                        <m:r>
                          <a:rPr lang="en-US" altLang="zh-CN" i="1">
                            <a:latin typeface="Cambria Math" panose="02040503050406030204" pitchFamily="18" charset="0"/>
                            <a:ea typeface="Cambria Math" panose="02040503050406030204" pitchFamily="18" charset="0"/>
                          </a:rPr>
                          <m:t>)</m:t>
                        </m:r>
                      </m:e>
                    </m:func>
                  </m:oMath>
                </a14:m>
                <a:r>
                  <a:rPr lang="en-US" dirty="0">
                    <a:latin typeface="Baskerville" panose="02020502070401020303" pitchFamily="18" charset="0"/>
                    <a:ea typeface="Baskerville" panose="02020502070401020303" pitchFamily="18" charset="0"/>
                  </a:rPr>
                  <a:t>, then the program will return false while </a:t>
                </a:r>
                <a14:m>
                  <m:oMath xmlns:m="http://schemas.openxmlformats.org/officeDocument/2006/math">
                    <m:func>
                      <m:funcPr>
                        <m:ctrlPr>
                          <a:rPr lang="en-US" b="0" i="1" dirty="0" smtClean="0">
                            <a:latin typeface="Cambria Math" panose="02040503050406030204" pitchFamily="18" charset="0"/>
                            <a:ea typeface="Cambria Math" panose="02040503050406030204" pitchFamily="18" charset="0"/>
                          </a:rPr>
                        </m:ctrlPr>
                      </m:funcPr>
                      <m:fName>
                        <m:r>
                          <m:rPr>
                            <m:sty m:val="p"/>
                          </m:rPr>
                          <a:rPr lang="en-US" b="0" i="0" dirty="0" smtClean="0">
                            <a:latin typeface="Cambria Math" panose="02040503050406030204" pitchFamily="18" charset="0"/>
                            <a:ea typeface="Cambria Math" panose="02040503050406030204" pitchFamily="18" charset="0"/>
                          </a:rPr>
                          <m:t>log</m:t>
                        </m:r>
                      </m:fName>
                      <m:e>
                        <m:d>
                          <m:dPr>
                            <m:ctrlPr>
                              <a:rPr lang="en-US" b="0" i="1" dirty="0" smtClean="0">
                                <a:latin typeface="Cambria Math" panose="02040503050406030204" pitchFamily="18" charset="0"/>
                                <a:ea typeface="Cambria Math" panose="02040503050406030204" pitchFamily="18" charset="0"/>
                              </a:rPr>
                            </m:ctrlPr>
                          </m:dPr>
                          <m:e>
                            <m:r>
                              <a:rPr lang="en-US" b="0" i="1" dirty="0" smtClean="0">
                                <a:latin typeface="Cambria Math" panose="02040503050406030204" pitchFamily="18" charset="0"/>
                                <a:ea typeface="Cambria Math" panose="02040503050406030204" pitchFamily="18" charset="0"/>
                              </a:rPr>
                              <m:t>𝑦</m:t>
                            </m:r>
                          </m:e>
                        </m:d>
                      </m:e>
                    </m:func>
                    <m:r>
                      <a:rPr lang="en-US" b="0"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𝑉</m:t>
                    </m:r>
                    <m:r>
                      <a:rPr lang="en-US" i="1" dirty="0">
                        <a:latin typeface="Cambria Math" panose="02040503050406030204" pitchFamily="18" charset="0"/>
                        <a:ea typeface="Baskerville" panose="02020502070401020303" pitchFamily="18" charset="0"/>
                      </a:rPr>
                      <m:t> </m:t>
                    </m:r>
                    <m:r>
                      <a:rPr lang="en-US" i="1" dirty="0" smtClean="0">
                        <a:latin typeface="Cambria Math" panose="02040503050406030204" pitchFamily="18" charset="0"/>
                        <a:ea typeface="Baskerville" panose="02020502070401020303" pitchFamily="18" charset="0"/>
                      </a:rPr>
                      <m:t> </m:t>
                    </m:r>
                  </m:oMath>
                </a14:m>
                <a:r>
                  <a:rPr lang="en-US" dirty="0">
                    <a:latin typeface="Baskerville" panose="02020502070401020303" pitchFamily="18" charset="0"/>
                    <a:ea typeface="Baskerville" panose="02020502070401020303" pitchFamily="18" charset="0"/>
                  </a:rPr>
                  <a:t>can be log of a product of a bunch primes less than B, then we will miss a good smooth number. So adding error bound to the  algorithm is still not deterministic even though it could helps catching more smooth numbers . </a:t>
                </a:r>
              </a:p>
              <a:p>
                <a:pPr marL="0" indent="0">
                  <a:buNone/>
                </a:pPr>
                <a:r>
                  <a:rPr lang="en-US" dirty="0">
                    <a:latin typeface="Baskerville" panose="02020502070401020303" pitchFamily="18" charset="0"/>
                    <a:ea typeface="Baskerville" panose="02020502070401020303" pitchFamily="18" charset="0"/>
                  </a:rPr>
                  <a:t>In practice, we tried testing natural numbers between </a:t>
                </a:r>
                <a14:m>
                  <m:oMath xmlns:m="http://schemas.openxmlformats.org/officeDocument/2006/math">
                    <m:r>
                      <m:rPr>
                        <m:sty m:val="p"/>
                      </m:rPr>
                      <a:rPr lang="en-US" i="1" dirty="0" smtClean="0">
                        <a:latin typeface="Cambria Math" panose="02040503050406030204" pitchFamily="18" charset="0"/>
                        <a:ea typeface="Baskerville" panose="02020502070401020303" pitchFamily="18" charset="0"/>
                      </a:rPr>
                      <m:t>log</m:t>
                    </m:r>
                    <m:r>
                      <a:rPr lang="en-US" i="1" dirty="0" smtClean="0">
                        <a:latin typeface="Cambria Math" panose="02040503050406030204" pitchFamily="18" charset="0"/>
                        <a:ea typeface="Baskerville" panose="02020502070401020303" pitchFamily="18" charset="0"/>
                      </a:rPr>
                      <m:t>⁡(</m:t>
                    </m:r>
                    <m:r>
                      <a:rPr lang="en-US" i="1" dirty="0" smtClean="0">
                        <a:latin typeface="Cambria Math" panose="02040503050406030204" pitchFamily="18" charset="0"/>
                        <a:ea typeface="Baskerville" panose="02020502070401020303" pitchFamily="18" charset="0"/>
                      </a:rPr>
                      <m:t>𝐵</m:t>
                    </m:r>
                    <m:r>
                      <a:rPr lang="en-US" i="1" dirty="0" smtClean="0">
                        <a:latin typeface="Cambria Math" panose="02040503050406030204" pitchFamily="18" charset="0"/>
                        <a:ea typeface="Baskerville" panose="02020502070401020303" pitchFamily="18" charset="0"/>
                      </a:rPr>
                      <m:t>)−5 </m:t>
                    </m:r>
                  </m:oMath>
                </a14:m>
                <a:r>
                  <a:rPr lang="en-US" dirty="0">
                    <a:latin typeface="Baskerville" panose="02020502070401020303" pitchFamily="18" charset="0"/>
                    <a:ea typeface="Baskerville" panose="02020502070401020303" pitchFamily="18" charset="0"/>
                  </a:rPr>
                  <a:t>to </a:t>
                </a:r>
                <a14:m>
                  <m:oMath xmlns:m="http://schemas.openxmlformats.org/officeDocument/2006/math">
                    <m:r>
                      <m:rPr>
                        <m:sty m:val="p"/>
                      </m:rPr>
                      <a:rPr lang="en-US" i="1" dirty="0" smtClean="0">
                        <a:latin typeface="Cambria Math" panose="02040503050406030204" pitchFamily="18" charset="0"/>
                        <a:ea typeface="Baskerville" panose="02020502070401020303" pitchFamily="18" charset="0"/>
                      </a:rPr>
                      <m:t>log</m:t>
                    </m:r>
                    <m:r>
                      <a:rPr lang="en-US" i="1" dirty="0" smtClean="0">
                        <a:latin typeface="Cambria Math" panose="02040503050406030204" pitchFamily="18" charset="0"/>
                        <a:ea typeface="Baskerville" panose="02020502070401020303" pitchFamily="18" charset="0"/>
                      </a:rPr>
                      <m:t>⁡(</m:t>
                    </m:r>
                    <m:r>
                      <a:rPr lang="en-US" i="1" dirty="0" smtClean="0">
                        <a:latin typeface="Cambria Math" panose="02040503050406030204" pitchFamily="18" charset="0"/>
                        <a:ea typeface="Baskerville" panose="02020502070401020303" pitchFamily="18" charset="0"/>
                      </a:rPr>
                      <m:t>𝐵</m:t>
                    </m:r>
                    <m:r>
                      <a:rPr lang="en-US" i="1" dirty="0" smtClean="0">
                        <a:latin typeface="Cambria Math" panose="02040503050406030204" pitchFamily="18" charset="0"/>
                        <a:ea typeface="Baskerville" panose="02020502070401020303" pitchFamily="18" charset="0"/>
                      </a:rPr>
                      <m:t>)+5 </m:t>
                    </m:r>
                  </m:oMath>
                </a14:m>
                <a:r>
                  <a:rPr lang="en-US" dirty="0">
                    <a:latin typeface="Baskerville" panose="02020502070401020303" pitchFamily="18" charset="0"/>
                    <a:ea typeface="Baskerville" panose="02020502070401020303" pitchFamily="18" charset="0"/>
                  </a:rPr>
                  <a:t>as our error bound, turned out </a:t>
                </a:r>
                <a14:m>
                  <m:oMath xmlns:m="http://schemas.openxmlformats.org/officeDocument/2006/math">
                    <m:r>
                      <m:rPr>
                        <m:sty m:val="p"/>
                      </m:rPr>
                      <a:rPr lang="en-US" i="1" dirty="0" smtClean="0">
                        <a:latin typeface="Cambria Math" panose="02040503050406030204" pitchFamily="18" charset="0"/>
                        <a:ea typeface="Baskerville" panose="02020502070401020303" pitchFamily="18" charset="0"/>
                      </a:rPr>
                      <m:t>log</m:t>
                    </m:r>
                    <m:r>
                      <a:rPr lang="en-US" i="1" dirty="0" smtClean="0">
                        <a:latin typeface="Cambria Math" panose="02040503050406030204" pitchFamily="18" charset="0"/>
                        <a:ea typeface="Baskerville" panose="02020502070401020303" pitchFamily="18" charset="0"/>
                      </a:rPr>
                      <m:t>⁡(</m:t>
                    </m:r>
                    <m:r>
                      <a:rPr lang="en-US" i="1" dirty="0" smtClean="0">
                        <a:latin typeface="Cambria Math" panose="02040503050406030204" pitchFamily="18" charset="0"/>
                        <a:ea typeface="Baskerville" panose="02020502070401020303" pitchFamily="18" charset="0"/>
                      </a:rPr>
                      <m:t>𝐵</m:t>
                    </m:r>
                    <m:r>
                      <a:rPr lang="en-US" i="1" dirty="0" smtClean="0">
                        <a:latin typeface="Cambria Math" panose="02040503050406030204" pitchFamily="18" charset="0"/>
                        <a:ea typeface="Baskerville" panose="02020502070401020303" pitchFamily="18" charset="0"/>
                      </a:rPr>
                      <m:t>)−2 </m:t>
                    </m:r>
                  </m:oMath>
                </a14:m>
                <a:r>
                  <a:rPr lang="en-US" dirty="0">
                    <a:latin typeface="Baskerville" panose="02020502070401020303" pitchFamily="18" charset="0"/>
                    <a:ea typeface="Baskerville" panose="02020502070401020303" pitchFamily="18" charset="0"/>
                  </a:rPr>
                  <a:t>give us the best result.</a:t>
                </a:r>
              </a:p>
              <a:p>
                <a:pPr marL="0" indent="0">
                  <a:buNone/>
                </a:pPr>
                <a:endParaRPr lang="en-US" dirty="0">
                  <a:latin typeface="Baskerville" panose="02020502070401020303" pitchFamily="18" charset="0"/>
                  <a:ea typeface="Baskerville" panose="02020502070401020303" pitchFamily="18" charset="0"/>
                </a:endParaRPr>
              </a:p>
            </p:txBody>
          </p:sp>
        </mc:Choice>
        <mc:Fallback xmlns="">
          <p:sp>
            <p:nvSpPr>
              <p:cNvPr id="3" name="Content Placeholder 2">
                <a:extLst>
                  <a:ext uri="{FF2B5EF4-FFF2-40B4-BE49-F238E27FC236}">
                    <a16:creationId xmlns:a16="http://schemas.microsoft.com/office/drawing/2014/main" id="{72F6488B-F555-B94C-A28D-EE8A7AB8DC58}"/>
                  </a:ext>
                </a:extLst>
              </p:cNvPr>
              <p:cNvSpPr>
                <a:spLocks noGrp="1" noRot="1" noChangeAspect="1" noMove="1" noResize="1" noEditPoints="1" noAdjustHandles="1" noChangeArrowheads="1" noChangeShapeType="1" noTextEdit="1"/>
              </p:cNvSpPr>
              <p:nvPr>
                <p:ph idx="1"/>
              </p:nvPr>
            </p:nvSpPr>
            <p:spPr>
              <a:xfrm>
                <a:off x="533401" y="1825625"/>
                <a:ext cx="10972799" cy="4667250"/>
              </a:xfrm>
              <a:blipFill>
                <a:blip r:embed="rId2"/>
                <a:stretch>
                  <a:fillRect l="-116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233197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04B764-1CA0-D74D-B91A-59916FD611DB}"/>
              </a:ext>
            </a:extLst>
          </p:cNvPr>
          <p:cNvSpPr>
            <a:spLocks noGrp="1"/>
          </p:cNvSpPr>
          <p:nvPr>
            <p:ph type="title"/>
          </p:nvPr>
        </p:nvSpPr>
        <p:spPr/>
        <p:txBody>
          <a:bodyPr/>
          <a:lstStyle/>
          <a:p>
            <a:r>
              <a:rPr lang="en-US" dirty="0">
                <a:latin typeface="Baskerville" panose="02020502070401020303" pitchFamily="18" charset="0"/>
                <a:ea typeface="Baskerville" panose="02020502070401020303" pitchFamily="18" charset="0"/>
              </a:rPr>
              <a:t>Attempt 3 – </a:t>
            </a:r>
            <a:r>
              <a:rPr lang="en-US" sz="3600" dirty="0">
                <a:latin typeface="Baskerville" panose="02020502070401020303" pitchFamily="18" charset="0"/>
                <a:ea typeface="Baskerville" panose="02020502070401020303" pitchFamily="18" charset="0"/>
              </a:rPr>
              <a:t>Our Optimal attempt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2F6488B-F555-B94C-A28D-EE8A7AB8DC58}"/>
                  </a:ext>
                </a:extLst>
              </p:cNvPr>
              <p:cNvSpPr>
                <a:spLocks noGrp="1"/>
              </p:cNvSpPr>
              <p:nvPr>
                <p:ph idx="1"/>
              </p:nvPr>
            </p:nvSpPr>
            <p:spPr>
              <a:xfrm>
                <a:off x="511630" y="1628776"/>
                <a:ext cx="10972799" cy="4667250"/>
              </a:xfrm>
            </p:spPr>
            <p:txBody>
              <a:bodyPr>
                <a:normAutofit lnSpcReduction="10000"/>
              </a:bodyPr>
              <a:lstStyle/>
              <a:p>
                <a:pPr>
                  <a:buFont typeface="Wingdings" pitchFamily="2" charset="2"/>
                  <a:buChar char="v"/>
                </a:pPr>
                <a:r>
                  <a:rPr lang="en-US" dirty="0">
                    <a:latin typeface="Baskerville" panose="02020502070401020303" pitchFamily="18" charset="0"/>
                    <a:ea typeface="Baskerville" panose="02020502070401020303" pitchFamily="18" charset="0"/>
                  </a:rPr>
                  <a:t>Algorithm:</a:t>
                </a:r>
              </a:p>
              <a:p>
                <a:pPr marL="0" indent="0">
                  <a:buNone/>
                </a:pPr>
                <a:r>
                  <a:rPr lang="en-US" dirty="0">
                    <a:latin typeface="Baskerville" panose="02020502070401020303" pitchFamily="18" charset="0"/>
                    <a:ea typeface="Baskerville" panose="02020502070401020303" pitchFamily="18" charset="0"/>
                  </a:rPr>
                  <a:t>	Interval: </a:t>
                </a:r>
                <a14:m>
                  <m:oMath xmlns:m="http://schemas.openxmlformats.org/officeDocument/2006/math">
                    <m:d>
                      <m:dPr>
                        <m:begChr m:val="["/>
                        <m:endChr m:val="]"/>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Baskerville" panose="02020502070401020303" pitchFamily="18" charset="0"/>
                          </a:rPr>
                          <m:t>𝑄</m:t>
                        </m:r>
                        <m:d>
                          <m:dPr>
                            <m:ctrlPr>
                              <a:rPr lang="en-US" i="1">
                                <a:latin typeface="Cambria Math" panose="02040503050406030204" pitchFamily="18" charset="0"/>
                                <a:ea typeface="Baskerville" panose="02020502070401020303" pitchFamily="18" charset="0"/>
                              </a:rPr>
                            </m:ctrlPr>
                          </m:dPr>
                          <m:e>
                            <m:sSub>
                              <m:sSubPr>
                                <m:ctrlPr>
                                  <a:rPr lang="en-US" i="1">
                                    <a:latin typeface="Cambria Math" panose="02040503050406030204" pitchFamily="18" charset="0"/>
                                    <a:ea typeface="Baskerville" panose="02020502070401020303" pitchFamily="18" charset="0"/>
                                  </a:rPr>
                                </m:ctrlPr>
                              </m:sSubPr>
                              <m:e>
                                <m:r>
                                  <a:rPr lang="en-US" i="1">
                                    <a:latin typeface="Cambria Math" panose="02040503050406030204" pitchFamily="18" charset="0"/>
                                    <a:ea typeface="Baskerville" panose="02020502070401020303" pitchFamily="18" charset="0"/>
                                  </a:rPr>
                                  <m:t>𝑥</m:t>
                                </m:r>
                              </m:e>
                              <m:sub>
                                <m:r>
                                  <a:rPr lang="en-US" i="1">
                                    <a:latin typeface="Cambria Math" panose="02040503050406030204" pitchFamily="18" charset="0"/>
                                    <a:ea typeface="Baskerville" panose="02020502070401020303" pitchFamily="18" charset="0"/>
                                  </a:rPr>
                                  <m:t>0</m:t>
                                </m:r>
                              </m:sub>
                            </m:sSub>
                          </m:e>
                        </m:d>
                        <m:r>
                          <a:rPr lang="en-US" i="1">
                            <a:latin typeface="Cambria Math" panose="02040503050406030204" pitchFamily="18" charset="0"/>
                            <a:ea typeface="Baskerville" panose="02020502070401020303" pitchFamily="18" charset="0"/>
                          </a:rPr>
                          <m:t>,</m:t>
                        </m:r>
                        <m:r>
                          <a:rPr lang="en-US" i="1">
                            <a:latin typeface="Cambria Math" panose="02040503050406030204" pitchFamily="18" charset="0"/>
                            <a:ea typeface="Baskerville" panose="02020502070401020303" pitchFamily="18" charset="0"/>
                          </a:rPr>
                          <m:t>𝑄</m:t>
                        </m:r>
                        <m:d>
                          <m:dPr>
                            <m:ctrlPr>
                              <a:rPr lang="en-US" i="1">
                                <a:latin typeface="Cambria Math" panose="02040503050406030204" pitchFamily="18" charset="0"/>
                                <a:ea typeface="Baskerville" panose="02020502070401020303" pitchFamily="18" charset="0"/>
                              </a:rPr>
                            </m:ctrlPr>
                          </m:dPr>
                          <m:e>
                            <m:sSub>
                              <m:sSubPr>
                                <m:ctrlPr>
                                  <a:rPr lang="en-US" i="1">
                                    <a:latin typeface="Cambria Math" panose="02040503050406030204" pitchFamily="18" charset="0"/>
                                    <a:ea typeface="Baskerville" panose="02020502070401020303" pitchFamily="18" charset="0"/>
                                  </a:rPr>
                                </m:ctrlPr>
                              </m:sSubPr>
                              <m:e>
                                <m:r>
                                  <a:rPr lang="en-US" i="1">
                                    <a:latin typeface="Cambria Math" panose="02040503050406030204" pitchFamily="18" charset="0"/>
                                    <a:ea typeface="Baskerville" panose="02020502070401020303" pitchFamily="18" charset="0"/>
                                  </a:rPr>
                                  <m:t>𝑥</m:t>
                                </m:r>
                              </m:e>
                              <m:sub>
                                <m:r>
                                  <a:rPr lang="en-US" i="1">
                                    <a:latin typeface="Cambria Math" panose="02040503050406030204" pitchFamily="18" charset="0"/>
                                    <a:ea typeface="Baskerville" panose="02020502070401020303" pitchFamily="18" charset="0"/>
                                  </a:rPr>
                                  <m:t>1</m:t>
                                </m:r>
                              </m:sub>
                            </m:sSub>
                          </m:e>
                        </m:d>
                        <m:r>
                          <a:rPr lang="en-US" i="1">
                            <a:latin typeface="Cambria Math" panose="02040503050406030204" pitchFamily="18" charset="0"/>
                            <a:ea typeface="Baskerville" panose="02020502070401020303" pitchFamily="18" charset="0"/>
                          </a:rPr>
                          <m:t>,</m:t>
                        </m:r>
                        <m:r>
                          <a:rPr lang="en-US" i="1">
                            <a:latin typeface="Cambria Math" panose="02040503050406030204" pitchFamily="18" charset="0"/>
                            <a:ea typeface="Baskerville" panose="02020502070401020303" pitchFamily="18" charset="0"/>
                          </a:rPr>
                          <m:t>𝑄</m:t>
                        </m:r>
                        <m:d>
                          <m:dPr>
                            <m:ctrlPr>
                              <a:rPr lang="en-US" i="1">
                                <a:latin typeface="Cambria Math" panose="02040503050406030204" pitchFamily="18" charset="0"/>
                                <a:ea typeface="Baskerville" panose="02020502070401020303" pitchFamily="18" charset="0"/>
                              </a:rPr>
                            </m:ctrlPr>
                          </m:dPr>
                          <m:e>
                            <m:sSub>
                              <m:sSubPr>
                                <m:ctrlPr>
                                  <a:rPr lang="en-US" i="1">
                                    <a:latin typeface="Cambria Math" panose="02040503050406030204" pitchFamily="18" charset="0"/>
                                    <a:ea typeface="Baskerville" panose="02020502070401020303" pitchFamily="18" charset="0"/>
                                  </a:rPr>
                                </m:ctrlPr>
                              </m:sSubPr>
                              <m:e>
                                <m:r>
                                  <a:rPr lang="en-US" i="1">
                                    <a:latin typeface="Cambria Math" panose="02040503050406030204" pitchFamily="18" charset="0"/>
                                    <a:ea typeface="Baskerville" panose="02020502070401020303" pitchFamily="18" charset="0"/>
                                  </a:rPr>
                                  <m:t>𝑥</m:t>
                                </m:r>
                              </m:e>
                              <m:sub>
                                <m:r>
                                  <a:rPr lang="en-US" i="1">
                                    <a:latin typeface="Cambria Math" panose="02040503050406030204" pitchFamily="18" charset="0"/>
                                    <a:ea typeface="Baskerville" panose="02020502070401020303" pitchFamily="18" charset="0"/>
                                  </a:rPr>
                                  <m:t>2</m:t>
                                </m:r>
                              </m:sub>
                            </m:sSub>
                          </m:e>
                        </m:d>
                        <m:r>
                          <a:rPr lang="en-US" i="1">
                            <a:latin typeface="Cambria Math" panose="02040503050406030204" pitchFamily="18" charset="0"/>
                            <a:ea typeface="Baskerville" panose="02020502070401020303" pitchFamily="18" charset="0"/>
                          </a:rPr>
                          <m:t>,</m:t>
                        </m:r>
                        <m:r>
                          <a:rPr lang="en-US" i="1">
                            <a:latin typeface="Cambria Math" panose="02040503050406030204" pitchFamily="18" charset="0"/>
                            <a:ea typeface="Baskerville" panose="02020502070401020303" pitchFamily="18" charset="0"/>
                          </a:rPr>
                          <m:t>𝑄</m:t>
                        </m:r>
                        <m:d>
                          <m:dPr>
                            <m:ctrlPr>
                              <a:rPr lang="en-US" i="1">
                                <a:latin typeface="Cambria Math" panose="02040503050406030204" pitchFamily="18" charset="0"/>
                                <a:ea typeface="Baskerville" panose="02020502070401020303" pitchFamily="18" charset="0"/>
                              </a:rPr>
                            </m:ctrlPr>
                          </m:dPr>
                          <m:e>
                            <m:sSub>
                              <m:sSubPr>
                                <m:ctrlPr>
                                  <a:rPr lang="en-US" i="1">
                                    <a:latin typeface="Cambria Math" panose="02040503050406030204" pitchFamily="18" charset="0"/>
                                    <a:ea typeface="Baskerville" panose="02020502070401020303" pitchFamily="18" charset="0"/>
                                  </a:rPr>
                                </m:ctrlPr>
                              </m:sSubPr>
                              <m:e>
                                <m:r>
                                  <a:rPr lang="en-US" i="1">
                                    <a:latin typeface="Cambria Math" panose="02040503050406030204" pitchFamily="18" charset="0"/>
                                    <a:ea typeface="Baskerville" panose="02020502070401020303" pitchFamily="18" charset="0"/>
                                  </a:rPr>
                                  <m:t>𝑥</m:t>
                                </m:r>
                              </m:e>
                              <m:sub>
                                <m:r>
                                  <a:rPr lang="en-US" i="1">
                                    <a:latin typeface="Cambria Math" panose="02040503050406030204" pitchFamily="18" charset="0"/>
                                    <a:ea typeface="Baskerville" panose="02020502070401020303" pitchFamily="18" charset="0"/>
                                  </a:rPr>
                                  <m:t>3</m:t>
                                </m:r>
                              </m:sub>
                            </m:sSub>
                          </m:e>
                        </m:d>
                        <m:r>
                          <a:rPr lang="en-US" i="1">
                            <a:latin typeface="Cambria Math" panose="02040503050406030204" pitchFamily="18" charset="0"/>
                            <a:ea typeface="Baskerville" panose="02020502070401020303" pitchFamily="18" charset="0"/>
                          </a:rPr>
                          <m:t>,</m:t>
                        </m:r>
                        <m:r>
                          <a:rPr lang="en-US" i="1">
                            <a:latin typeface="Cambria Math" panose="02040503050406030204" pitchFamily="18" charset="0"/>
                            <a:ea typeface="Baskerville" panose="02020502070401020303" pitchFamily="18" charset="0"/>
                          </a:rPr>
                          <m:t>𝑄</m:t>
                        </m:r>
                        <m:d>
                          <m:dPr>
                            <m:ctrlPr>
                              <a:rPr lang="en-US" i="1">
                                <a:latin typeface="Cambria Math" panose="02040503050406030204" pitchFamily="18" charset="0"/>
                                <a:ea typeface="Baskerville" panose="02020502070401020303" pitchFamily="18" charset="0"/>
                              </a:rPr>
                            </m:ctrlPr>
                          </m:dPr>
                          <m:e>
                            <m:sSub>
                              <m:sSubPr>
                                <m:ctrlPr>
                                  <a:rPr lang="en-US" i="1">
                                    <a:latin typeface="Cambria Math" panose="02040503050406030204" pitchFamily="18" charset="0"/>
                                    <a:ea typeface="Baskerville" panose="02020502070401020303" pitchFamily="18" charset="0"/>
                                  </a:rPr>
                                </m:ctrlPr>
                              </m:sSubPr>
                              <m:e>
                                <m:r>
                                  <a:rPr lang="en-US" i="1">
                                    <a:latin typeface="Cambria Math" panose="02040503050406030204" pitchFamily="18" charset="0"/>
                                    <a:ea typeface="Baskerville" panose="02020502070401020303" pitchFamily="18" charset="0"/>
                                  </a:rPr>
                                  <m:t>𝑥</m:t>
                                </m:r>
                              </m:e>
                              <m:sub>
                                <m:r>
                                  <a:rPr lang="en-US" i="1">
                                    <a:latin typeface="Cambria Math" panose="02040503050406030204" pitchFamily="18" charset="0"/>
                                    <a:ea typeface="Baskerville" panose="02020502070401020303" pitchFamily="18" charset="0"/>
                                  </a:rPr>
                                  <m:t>4</m:t>
                                </m:r>
                              </m:sub>
                            </m:sSub>
                          </m:e>
                        </m:d>
                        <m:r>
                          <a:rPr lang="en-US" b="0" i="1" smtClean="0">
                            <a:latin typeface="Cambria Math" panose="02040503050406030204" pitchFamily="18" charset="0"/>
                            <a:ea typeface="Baskerville" panose="02020502070401020303" pitchFamily="18" charset="0"/>
                          </a:rPr>
                          <m:t>,</m:t>
                        </m:r>
                        <m:r>
                          <a:rPr lang="en-US" i="1">
                            <a:latin typeface="Cambria Math" panose="02040503050406030204" pitchFamily="18" charset="0"/>
                            <a:ea typeface="Baskerville" panose="02020502070401020303" pitchFamily="18" charset="0"/>
                          </a:rPr>
                          <m:t>…</m:t>
                        </m:r>
                      </m:e>
                    </m:d>
                  </m:oMath>
                </a14:m>
                <a:endParaRPr lang="en-US" dirty="0">
                  <a:latin typeface="Baskerville" panose="02020502070401020303" pitchFamily="18" charset="0"/>
                  <a:ea typeface="Baskerville" panose="02020502070401020303" pitchFamily="18" charset="0"/>
                </a:endParaRPr>
              </a:p>
              <a:p>
                <a:pPr marL="0" indent="0">
                  <a:buNone/>
                </a:pPr>
                <a:r>
                  <a:rPr lang="en-US" dirty="0">
                    <a:latin typeface="Baskerville" panose="02020502070401020303" pitchFamily="18" charset="0"/>
                    <a:ea typeface="Baskerville" panose="02020502070401020303" pitchFamily="18" charset="0"/>
                  </a:rPr>
                  <a:t>	</a:t>
                </a:r>
                <a:r>
                  <a:rPr lang="en-US" dirty="0" err="1">
                    <a:latin typeface="Baskerville" panose="02020502070401020303" pitchFamily="18" charset="0"/>
                    <a:ea typeface="Baskerville" panose="02020502070401020303" pitchFamily="18" charset="0"/>
                  </a:rPr>
                  <a:t>logTrack</a:t>
                </a:r>
                <a:r>
                  <a:rPr lang="en-US" dirty="0">
                    <a:latin typeface="Baskerville" panose="02020502070401020303" pitchFamily="18" charset="0"/>
                    <a:ea typeface="Baskerville" panose="02020502070401020303" pitchFamily="18" charset="0"/>
                  </a:rPr>
                  <a:t>: </a:t>
                </a:r>
                <a14:m>
                  <m:oMath xmlns:m="http://schemas.openxmlformats.org/officeDocument/2006/math">
                    <m:d>
                      <m:dPr>
                        <m:begChr m:val="["/>
                        <m:endChr m:val="]"/>
                        <m:ctrlPr>
                          <a:rPr lang="en-US" i="1">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0</m:t>
                        </m:r>
                        <m:r>
                          <a:rPr lang="en-US" i="1">
                            <a:latin typeface="Cambria Math" panose="02040503050406030204" pitchFamily="18" charset="0"/>
                            <a:ea typeface="Baskerville" panose="02020502070401020303" pitchFamily="18" charset="0"/>
                          </a:rPr>
                          <m:t>,</m:t>
                        </m:r>
                        <m:r>
                          <a:rPr lang="en-US" b="0" i="1" smtClean="0">
                            <a:latin typeface="Cambria Math" panose="02040503050406030204" pitchFamily="18" charset="0"/>
                            <a:ea typeface="Baskerville" panose="02020502070401020303" pitchFamily="18" charset="0"/>
                          </a:rPr>
                          <m:t>  0</m:t>
                        </m:r>
                        <m:r>
                          <a:rPr lang="en-US" i="1">
                            <a:latin typeface="Cambria Math" panose="02040503050406030204" pitchFamily="18" charset="0"/>
                            <a:ea typeface="Baskerville" panose="02020502070401020303" pitchFamily="18" charset="0"/>
                          </a:rPr>
                          <m:t>,</m:t>
                        </m:r>
                        <m:r>
                          <a:rPr lang="en-US" b="0" i="1" smtClean="0">
                            <a:latin typeface="Cambria Math" panose="02040503050406030204" pitchFamily="18" charset="0"/>
                            <a:ea typeface="Baskerville" panose="02020502070401020303" pitchFamily="18" charset="0"/>
                          </a:rPr>
                          <m:t>  0</m:t>
                        </m:r>
                        <m:r>
                          <a:rPr lang="en-US" i="1">
                            <a:latin typeface="Cambria Math" panose="02040503050406030204" pitchFamily="18" charset="0"/>
                            <a:ea typeface="Baskerville" panose="02020502070401020303" pitchFamily="18" charset="0"/>
                          </a:rPr>
                          <m:t>,</m:t>
                        </m:r>
                        <m:r>
                          <a:rPr lang="en-US" b="0" i="1" smtClean="0">
                            <a:latin typeface="Cambria Math" panose="02040503050406030204" pitchFamily="18" charset="0"/>
                            <a:ea typeface="Baskerville" panose="02020502070401020303" pitchFamily="18" charset="0"/>
                          </a:rPr>
                          <m:t>  0</m:t>
                        </m:r>
                        <m:r>
                          <a:rPr lang="en-US" i="1">
                            <a:latin typeface="Cambria Math" panose="02040503050406030204" pitchFamily="18" charset="0"/>
                            <a:ea typeface="Baskerville" panose="02020502070401020303" pitchFamily="18" charset="0"/>
                          </a:rPr>
                          <m:t>,</m:t>
                        </m:r>
                        <m:r>
                          <a:rPr lang="en-US" b="0" i="1" smtClean="0">
                            <a:latin typeface="Cambria Math" panose="02040503050406030204" pitchFamily="18" charset="0"/>
                            <a:ea typeface="Baskerville" panose="02020502070401020303" pitchFamily="18" charset="0"/>
                          </a:rPr>
                          <m:t>  0</m:t>
                        </m:r>
                        <m:r>
                          <a:rPr lang="en-US" i="1">
                            <a:latin typeface="Cambria Math" panose="02040503050406030204" pitchFamily="18" charset="0"/>
                            <a:ea typeface="Baskerville" panose="02020502070401020303" pitchFamily="18" charset="0"/>
                          </a:rPr>
                          <m:t>,…</m:t>
                        </m:r>
                      </m:e>
                    </m:d>
                  </m:oMath>
                </a14:m>
                <a:endParaRPr lang="en-US" dirty="0">
                  <a:latin typeface="Baskerville" panose="02020502070401020303" pitchFamily="18" charset="0"/>
                  <a:ea typeface="Baskerville" panose="02020502070401020303" pitchFamily="18" charset="0"/>
                </a:endParaRPr>
              </a:p>
              <a:p>
                <a:pPr marL="0" indent="0">
                  <a:buNone/>
                </a:pPr>
                <a:r>
                  <a:rPr lang="en-US" dirty="0">
                    <a:latin typeface="Baskerville" panose="02020502070401020303" pitchFamily="18" charset="0"/>
                    <a:ea typeface="Baskerville" panose="02020502070401020303" pitchFamily="18" charset="0"/>
                  </a:rPr>
                  <a:t>	For each </a:t>
                </a:r>
                <a14:m>
                  <m:oMath xmlns:m="http://schemas.openxmlformats.org/officeDocument/2006/math">
                    <m:sSub>
                      <m:sSubPr>
                        <m:ctrlPr>
                          <a:rPr lang="en-US" b="0" i="1" smtClean="0">
                            <a:latin typeface="Cambria Math" panose="02040503050406030204" pitchFamily="18" charset="0"/>
                            <a:ea typeface="Baskerville" panose="02020502070401020303" pitchFamily="18" charset="0"/>
                          </a:rPr>
                        </m:ctrlPr>
                      </m:sSubPr>
                      <m:e>
                        <m:r>
                          <a:rPr lang="en-US" b="0" i="1" smtClean="0">
                            <a:latin typeface="Cambria Math" panose="02040503050406030204" pitchFamily="18" charset="0"/>
                            <a:ea typeface="Baskerville" panose="02020502070401020303" pitchFamily="18" charset="0"/>
                          </a:rPr>
                          <m:t>𝑝</m:t>
                        </m:r>
                      </m:e>
                      <m:sub>
                        <m:r>
                          <a:rPr lang="en-US" b="0" i="1" smtClean="0">
                            <a:latin typeface="Cambria Math" panose="02040503050406030204" pitchFamily="18" charset="0"/>
                            <a:ea typeface="Baskerville" panose="02020502070401020303" pitchFamily="18" charset="0"/>
                          </a:rPr>
                          <m:t>𝑖</m:t>
                        </m:r>
                      </m:sub>
                    </m:sSub>
                  </m:oMath>
                </a14:m>
                <a:r>
                  <a:rPr lang="en-US" dirty="0">
                    <a:latin typeface="Baskerville" panose="02020502070401020303" pitchFamily="18" charset="0"/>
                    <a:ea typeface="Baskerville" panose="02020502070401020303" pitchFamily="18" charset="0"/>
                  </a:rPr>
                  <a:t> in the factor base list: </a:t>
                </a:r>
              </a:p>
              <a:p>
                <a:pPr marL="0" indent="0">
                  <a:buNone/>
                </a:pPr>
                <a:r>
                  <a:rPr lang="en-US" dirty="0">
                    <a:latin typeface="Baskerville" panose="02020502070401020303" pitchFamily="18" charset="0"/>
                    <a:ea typeface="Baskerville" panose="02020502070401020303" pitchFamily="18" charset="0"/>
                  </a:rPr>
                  <a:t>		Use the Tonelli-Shanks algorithm to solve where exactly is</a:t>
                </a:r>
              </a:p>
              <a:p>
                <a:pPr marL="0" indent="0">
                  <a:buNone/>
                </a:pPr>
                <a:r>
                  <a:rPr lang="en-US" dirty="0">
                    <a:latin typeface="Baskerville" panose="02020502070401020303" pitchFamily="18" charset="0"/>
                    <a:ea typeface="Baskerville" panose="02020502070401020303" pitchFamily="18" charset="0"/>
                  </a:rPr>
                  <a:t>		</a:t>
                </a:r>
                <a14:m>
                  <m:oMath xmlns:m="http://schemas.openxmlformats.org/officeDocument/2006/math">
                    <m:r>
                      <a:rPr lang="en-US" i="1" dirty="0">
                        <a:latin typeface="Cambria Math" panose="02040503050406030204" pitchFamily="18" charset="0"/>
                        <a:ea typeface="Baskerville" panose="02020502070401020303" pitchFamily="18" charset="0"/>
                      </a:rPr>
                      <m:t>𝑄</m:t>
                    </m:r>
                    <m:d>
                      <m:dPr>
                        <m:ctrlPr>
                          <a:rPr lang="en-US" i="1" dirty="0">
                            <a:latin typeface="Cambria Math" panose="02040503050406030204" pitchFamily="18" charset="0"/>
                            <a:ea typeface="Baskerville" panose="02020502070401020303" pitchFamily="18" charset="0"/>
                          </a:rPr>
                        </m:ctrlPr>
                      </m:dPr>
                      <m:e>
                        <m:sSub>
                          <m:sSubPr>
                            <m:ctrlPr>
                              <a:rPr lang="en-US" i="1" dirty="0">
                                <a:latin typeface="Cambria Math" panose="02040503050406030204" pitchFamily="18" charset="0"/>
                                <a:ea typeface="Baskerville" panose="02020502070401020303" pitchFamily="18" charset="0"/>
                              </a:rPr>
                            </m:ctrlPr>
                          </m:sSubPr>
                          <m:e>
                            <m:r>
                              <a:rPr lang="en-US" i="1" dirty="0">
                                <a:latin typeface="Cambria Math" panose="02040503050406030204" pitchFamily="18" charset="0"/>
                                <a:ea typeface="Baskerville" panose="02020502070401020303" pitchFamily="18" charset="0"/>
                              </a:rPr>
                              <m:t>𝑥</m:t>
                            </m:r>
                          </m:e>
                          <m:sub>
                            <m:r>
                              <a:rPr lang="en-US" i="1" dirty="0">
                                <a:latin typeface="Cambria Math" panose="02040503050406030204" pitchFamily="18" charset="0"/>
                                <a:ea typeface="Baskerville" panose="02020502070401020303" pitchFamily="18" charset="0"/>
                              </a:rPr>
                              <m:t>𝑗</m:t>
                            </m:r>
                          </m:sub>
                        </m:sSub>
                      </m:e>
                    </m:d>
                  </m:oMath>
                </a14:m>
                <a:r>
                  <a:rPr lang="en-US" dirty="0">
                    <a:latin typeface="Baskerville" panose="02020502070401020303" pitchFamily="18" charset="0"/>
                    <a:ea typeface="Baskerville" panose="02020502070401020303" pitchFamily="18" charset="0"/>
                  </a:rPr>
                  <a:t>, where </a:t>
                </a:r>
                <a14:m>
                  <m:oMath xmlns:m="http://schemas.openxmlformats.org/officeDocument/2006/math">
                    <m:sSub>
                      <m:sSubPr>
                        <m:ctrlPr>
                          <a:rPr lang="en-US" i="1" dirty="0">
                            <a:latin typeface="Cambria Math" panose="02040503050406030204" pitchFamily="18" charset="0"/>
                            <a:ea typeface="Baskerville" panose="02020502070401020303" pitchFamily="18" charset="0"/>
                          </a:rPr>
                        </m:ctrlPr>
                      </m:sSubPr>
                      <m:e>
                        <m:r>
                          <a:rPr lang="en-US" i="1" dirty="0">
                            <a:latin typeface="Cambria Math" panose="02040503050406030204" pitchFamily="18" charset="0"/>
                            <a:ea typeface="Baskerville" panose="02020502070401020303" pitchFamily="18" charset="0"/>
                          </a:rPr>
                          <m:t>𝑝</m:t>
                        </m:r>
                      </m:e>
                      <m:sub>
                        <m:r>
                          <a:rPr lang="en-US" i="1" dirty="0">
                            <a:latin typeface="Cambria Math" panose="02040503050406030204" pitchFamily="18" charset="0"/>
                            <a:ea typeface="Baskerville" panose="02020502070401020303" pitchFamily="18" charset="0"/>
                          </a:rPr>
                          <m:t>𝑖</m:t>
                        </m:r>
                      </m:sub>
                    </m:sSub>
                    <m:r>
                      <a:rPr lang="en-US" i="1" dirty="0">
                        <a:latin typeface="Cambria Math" panose="02040503050406030204" pitchFamily="18" charset="0"/>
                        <a:ea typeface="Baskerville" panose="02020502070401020303" pitchFamily="18" charset="0"/>
                      </a:rPr>
                      <m:t>|</m:t>
                    </m:r>
                    <m:r>
                      <a:rPr lang="en-US" i="1" dirty="0">
                        <a:latin typeface="Cambria Math" panose="02040503050406030204" pitchFamily="18" charset="0"/>
                        <a:ea typeface="Baskerville" panose="02020502070401020303" pitchFamily="18" charset="0"/>
                      </a:rPr>
                      <m:t>𝑄</m:t>
                    </m:r>
                    <m:d>
                      <m:dPr>
                        <m:ctrlPr>
                          <a:rPr lang="en-US" i="1" dirty="0">
                            <a:latin typeface="Cambria Math" panose="02040503050406030204" pitchFamily="18" charset="0"/>
                            <a:ea typeface="Baskerville" panose="02020502070401020303" pitchFamily="18" charset="0"/>
                          </a:rPr>
                        </m:ctrlPr>
                      </m:dPr>
                      <m:e>
                        <m:sSub>
                          <m:sSubPr>
                            <m:ctrlPr>
                              <a:rPr lang="en-US" i="1" dirty="0">
                                <a:latin typeface="Cambria Math" panose="02040503050406030204" pitchFamily="18" charset="0"/>
                                <a:ea typeface="Baskerville" panose="02020502070401020303" pitchFamily="18" charset="0"/>
                              </a:rPr>
                            </m:ctrlPr>
                          </m:sSubPr>
                          <m:e>
                            <m:r>
                              <a:rPr lang="en-US" i="1" dirty="0">
                                <a:latin typeface="Cambria Math" panose="02040503050406030204" pitchFamily="18" charset="0"/>
                                <a:ea typeface="Baskerville" panose="02020502070401020303" pitchFamily="18" charset="0"/>
                              </a:rPr>
                              <m:t>𝑥</m:t>
                            </m:r>
                          </m:e>
                          <m:sub>
                            <m:r>
                              <a:rPr lang="en-US" i="1" dirty="0">
                                <a:latin typeface="Cambria Math" panose="02040503050406030204" pitchFamily="18" charset="0"/>
                                <a:ea typeface="Baskerville" panose="02020502070401020303" pitchFamily="18" charset="0"/>
                              </a:rPr>
                              <m:t>𝑗</m:t>
                            </m:r>
                          </m:sub>
                        </m:sSub>
                      </m:e>
                    </m:d>
                    <m:r>
                      <a:rPr lang="en-US" dirty="0">
                        <a:latin typeface="Cambria Math" panose="02040503050406030204" pitchFamily="18" charset="0"/>
                        <a:ea typeface="Baskerville" panose="02020502070401020303" pitchFamily="18" charset="0"/>
                      </a:rPr>
                      <m:t>.</m:t>
                    </m:r>
                  </m:oMath>
                </a14:m>
                <a:r>
                  <a:rPr lang="en-US" dirty="0">
                    <a:latin typeface="Baskerville" panose="02020502070401020303" pitchFamily="18" charset="0"/>
                    <a:ea typeface="Baskerville" panose="02020502070401020303" pitchFamily="18" charset="0"/>
                  </a:rPr>
                  <a:t> </a:t>
                </a:r>
              </a:p>
              <a:p>
                <a:pPr marL="0" indent="0">
                  <a:buNone/>
                </a:pPr>
                <a:r>
                  <a:rPr lang="en-US" dirty="0">
                    <a:latin typeface="Baskerville" panose="02020502070401020303" pitchFamily="18" charset="0"/>
                    <a:ea typeface="Baskerville" panose="02020502070401020303" pitchFamily="18" charset="0"/>
                  </a:rPr>
                  <a:t>		</a:t>
                </a:r>
                <a:r>
                  <a:rPr lang="en-US" dirty="0" err="1">
                    <a:latin typeface="Baskerville" panose="02020502070401020303" pitchFamily="18" charset="0"/>
                    <a:ea typeface="Baskerville" panose="02020502070401020303" pitchFamily="18" charset="0"/>
                  </a:rPr>
                  <a:t>logTrack</a:t>
                </a:r>
                <a14:m>
                  <m:oMath xmlns:m="http://schemas.openxmlformats.org/officeDocument/2006/math">
                    <m:r>
                      <a:rPr lang="en-US" b="0" i="0" smtClean="0">
                        <a:latin typeface="Cambria Math" panose="02040503050406030204" pitchFamily="18" charset="0"/>
                        <a:ea typeface="Baskerville" panose="02020502070401020303" pitchFamily="18" charset="0"/>
                      </a:rPr>
                      <m:t>[</m:t>
                    </m:r>
                    <m:r>
                      <a:rPr lang="en-US" b="0" i="1" smtClean="0">
                        <a:latin typeface="Cambria Math" panose="02040503050406030204" pitchFamily="18" charset="0"/>
                        <a:ea typeface="Baskerville" panose="02020502070401020303" pitchFamily="18" charset="0"/>
                      </a:rPr>
                      <m:t>𝑗</m:t>
                    </m:r>
                    <m:r>
                      <a:rPr lang="en-US" b="0" i="1" smtClean="0">
                        <a:latin typeface="Cambria Math" panose="02040503050406030204" pitchFamily="18" charset="0"/>
                        <a:ea typeface="Baskerville" panose="02020502070401020303" pitchFamily="18" charset="0"/>
                      </a:rPr>
                      <m:t>]</m:t>
                    </m:r>
                  </m:oMath>
                </a14:m>
                <a:r>
                  <a:rPr lang="en-US" dirty="0">
                    <a:latin typeface="Baskerville" panose="02020502070401020303" pitchFamily="18" charset="0"/>
                    <a:ea typeface="Baskerville" panose="02020502070401020303" pitchFamily="18" charset="0"/>
                  </a:rPr>
                  <a:t> = logTrack</a:t>
                </a:r>
                <a14:m>
                  <m:oMath xmlns:m="http://schemas.openxmlformats.org/officeDocument/2006/math">
                    <m:d>
                      <m:dPr>
                        <m:begChr m:val="["/>
                        <m:endChr m:val="]"/>
                        <m:ctrlPr>
                          <a:rPr lang="en-US" i="1">
                            <a:latin typeface="Cambria Math" panose="02040503050406030204" pitchFamily="18" charset="0"/>
                            <a:ea typeface="Baskerville" panose="02020502070401020303" pitchFamily="18" charset="0"/>
                          </a:rPr>
                        </m:ctrlPr>
                      </m:dPr>
                      <m:e>
                        <m:r>
                          <a:rPr lang="en-US" i="1">
                            <a:latin typeface="Cambria Math" panose="02040503050406030204" pitchFamily="18" charset="0"/>
                            <a:ea typeface="Baskerville" panose="02020502070401020303" pitchFamily="18" charset="0"/>
                          </a:rPr>
                          <m:t>𝑗</m:t>
                        </m:r>
                      </m:e>
                    </m:d>
                    <m:r>
                      <a:rPr lang="en-US" b="0" i="0" smtClean="0">
                        <a:latin typeface="Cambria Math" panose="02040503050406030204" pitchFamily="18" charset="0"/>
                        <a:ea typeface="Baskerville" panose="02020502070401020303" pitchFamily="18" charset="0"/>
                      </a:rPr>
                      <m:t>+</m:t>
                    </m:r>
                    <m:r>
                      <m:rPr>
                        <m:sty m:val="p"/>
                      </m:rPr>
                      <a:rPr lang="en-US" b="0" i="0" smtClean="0">
                        <a:latin typeface="Cambria Math" panose="02040503050406030204" pitchFamily="18" charset="0"/>
                        <a:ea typeface="Baskerville" panose="02020502070401020303" pitchFamily="18" charset="0"/>
                      </a:rPr>
                      <m:t>log</m:t>
                    </m:r>
                    <m:r>
                      <a:rPr lang="en-US" b="0" i="0" smtClean="0">
                        <a:latin typeface="Cambria Math" panose="02040503050406030204" pitchFamily="18" charset="0"/>
                        <a:ea typeface="Baskerville" panose="02020502070401020303" pitchFamily="18" charset="0"/>
                      </a:rPr>
                      <m:t>(</m:t>
                    </m:r>
                    <m:sSub>
                      <m:sSubPr>
                        <m:ctrlPr>
                          <a:rPr lang="en-US" i="1">
                            <a:latin typeface="Cambria Math" panose="02040503050406030204" pitchFamily="18" charset="0"/>
                            <a:ea typeface="Baskerville" panose="02020502070401020303" pitchFamily="18" charset="0"/>
                          </a:rPr>
                        </m:ctrlPr>
                      </m:sSubPr>
                      <m:e>
                        <m:r>
                          <a:rPr lang="en-US" i="1">
                            <a:latin typeface="Cambria Math" panose="02040503050406030204" pitchFamily="18" charset="0"/>
                            <a:ea typeface="Baskerville" panose="02020502070401020303" pitchFamily="18" charset="0"/>
                          </a:rPr>
                          <m:t>𝑝</m:t>
                        </m:r>
                      </m:e>
                      <m:sub>
                        <m:r>
                          <a:rPr lang="en-US" i="1">
                            <a:latin typeface="Cambria Math" panose="02040503050406030204" pitchFamily="18" charset="0"/>
                            <a:ea typeface="Baskerville" panose="02020502070401020303" pitchFamily="18" charset="0"/>
                          </a:rPr>
                          <m:t>𝑖</m:t>
                        </m:r>
                      </m:sub>
                    </m:sSub>
                    <m:r>
                      <a:rPr lang="en-US" b="0" i="1" smtClean="0">
                        <a:latin typeface="Cambria Math" panose="02040503050406030204" pitchFamily="18" charset="0"/>
                        <a:ea typeface="Baskerville" panose="02020502070401020303" pitchFamily="18" charset="0"/>
                      </a:rPr>
                      <m:t>)</m:t>
                    </m:r>
                  </m:oMath>
                </a14:m>
                <a:endParaRPr lang="en-US" dirty="0">
                  <a:latin typeface="Baskerville" panose="02020502070401020303" pitchFamily="18" charset="0"/>
                  <a:ea typeface="Baskerville" panose="02020502070401020303" pitchFamily="18" charset="0"/>
                </a:endParaRPr>
              </a:p>
              <a:p>
                <a:pPr marL="0" indent="0">
                  <a:buNone/>
                </a:pPr>
                <a:r>
                  <a:rPr lang="en-US" dirty="0">
                    <a:latin typeface="Baskerville" panose="02020502070401020303" pitchFamily="18" charset="0"/>
                    <a:ea typeface="Baskerville" panose="02020502070401020303" pitchFamily="18" charset="0"/>
                  </a:rPr>
                  <a:t>	For</a:t>
                </a:r>
                <a:r>
                  <a:rPr lang="en-US" dirty="0">
                    <a:ea typeface="Baskerville" panose="02020502070401020303" pitchFamily="18" charset="0"/>
                  </a:rPr>
                  <a:t> </a:t>
                </a:r>
                <a14:m>
                  <m:oMath xmlns:m="http://schemas.openxmlformats.org/officeDocument/2006/math">
                    <m:r>
                      <a:rPr lang="en-US" i="1">
                        <a:latin typeface="Cambria Math" panose="02040503050406030204" pitchFamily="18" charset="0"/>
                        <a:ea typeface="Baskerville" panose="02020502070401020303" pitchFamily="18" charset="0"/>
                      </a:rPr>
                      <m:t>𝑄</m:t>
                    </m:r>
                    <m:d>
                      <m:dPr>
                        <m:ctrlPr>
                          <a:rPr lang="en-US" i="1">
                            <a:latin typeface="Cambria Math" panose="02040503050406030204" pitchFamily="18" charset="0"/>
                            <a:ea typeface="Baskerville" panose="02020502070401020303" pitchFamily="18" charset="0"/>
                          </a:rPr>
                        </m:ctrlPr>
                      </m:dPr>
                      <m:e>
                        <m:sSub>
                          <m:sSubPr>
                            <m:ctrlPr>
                              <a:rPr lang="en-US" i="1">
                                <a:latin typeface="Cambria Math" panose="02040503050406030204" pitchFamily="18" charset="0"/>
                                <a:ea typeface="Baskerville" panose="02020502070401020303" pitchFamily="18" charset="0"/>
                              </a:rPr>
                            </m:ctrlPr>
                          </m:sSubPr>
                          <m:e>
                            <m:r>
                              <a:rPr lang="en-US" i="1">
                                <a:latin typeface="Cambria Math" panose="02040503050406030204" pitchFamily="18" charset="0"/>
                                <a:ea typeface="Baskerville" panose="02020502070401020303" pitchFamily="18" charset="0"/>
                              </a:rPr>
                              <m:t>𝑥</m:t>
                            </m:r>
                          </m:e>
                          <m:sub>
                            <m:r>
                              <a:rPr lang="en-US" b="0" i="1" smtClean="0">
                                <a:latin typeface="Cambria Math" panose="02040503050406030204" pitchFamily="18" charset="0"/>
                                <a:ea typeface="Baskerville" panose="02020502070401020303" pitchFamily="18" charset="0"/>
                              </a:rPr>
                              <m:t>𝑖</m:t>
                            </m:r>
                          </m:sub>
                        </m:sSub>
                      </m:e>
                    </m:d>
                  </m:oMath>
                </a14:m>
                <a:r>
                  <a:rPr lang="en-US" dirty="0">
                    <a:latin typeface="Baskerville" panose="02020502070401020303" pitchFamily="18" charset="0"/>
                    <a:ea typeface="Baskerville" panose="02020502070401020303" pitchFamily="18" charset="0"/>
                  </a:rPr>
                  <a:t> in the interval:</a:t>
                </a:r>
              </a:p>
              <a:p>
                <a:pPr marL="0" indent="0">
                  <a:buNone/>
                </a:pPr>
                <a:r>
                  <a:rPr lang="en-US" dirty="0">
                    <a:latin typeface="Baskerville" panose="02020502070401020303" pitchFamily="18" charset="0"/>
                    <a:ea typeface="Baskerville" panose="02020502070401020303" pitchFamily="18" charset="0"/>
                  </a:rPr>
                  <a:t>		 if (</a:t>
                </a:r>
                <a:r>
                  <a:rPr lang="en-US" dirty="0" err="1">
                    <a:latin typeface="Baskerville" panose="02020502070401020303" pitchFamily="18" charset="0"/>
                    <a:ea typeface="Baskerville" panose="02020502070401020303" pitchFamily="18" charset="0"/>
                  </a:rPr>
                  <a:t>logTrack</a:t>
                </a:r>
                <a14:m>
                  <m:oMath xmlns:m="http://schemas.openxmlformats.org/officeDocument/2006/math">
                    <m:d>
                      <m:dPr>
                        <m:begChr m:val="["/>
                        <m:endChr m:val="]"/>
                        <m:ctrlPr>
                          <a:rPr lang="en-US" i="1">
                            <a:latin typeface="Cambria Math" panose="02040503050406030204" pitchFamily="18" charset="0"/>
                            <a:ea typeface="Baskerville" panose="02020502070401020303" pitchFamily="18" charset="0"/>
                          </a:rPr>
                        </m:ctrlPr>
                      </m:dPr>
                      <m:e>
                        <m:r>
                          <a:rPr lang="en-US" b="0" i="1" smtClean="0">
                            <a:latin typeface="Cambria Math" panose="02040503050406030204" pitchFamily="18" charset="0"/>
                            <a:ea typeface="Baskerville" panose="02020502070401020303" pitchFamily="18" charset="0"/>
                          </a:rPr>
                          <m:t>𝑖</m:t>
                        </m:r>
                      </m:e>
                    </m:d>
                    <m:r>
                      <a:rPr lang="en-US" b="0" i="1" smtClean="0">
                        <a:solidFill>
                          <a:schemeClr val="accent4">
                            <a:lumMod val="60000"/>
                            <a:lumOff val="40000"/>
                          </a:schemeClr>
                        </a:solidFill>
                        <a:latin typeface="Cambria Math" panose="02040503050406030204" pitchFamily="18" charset="0"/>
                        <a:ea typeface="Baskerville" panose="02020502070401020303" pitchFamily="18" charset="0"/>
                      </a:rPr>
                      <m:t>+(</m:t>
                    </m:r>
                    <m:func>
                      <m:funcPr>
                        <m:ctrlPr>
                          <a:rPr lang="en-US" b="0" i="1" smtClean="0">
                            <a:solidFill>
                              <a:schemeClr val="accent4">
                                <a:lumMod val="60000"/>
                                <a:lumOff val="40000"/>
                              </a:schemeClr>
                            </a:solidFill>
                            <a:latin typeface="Cambria Math" panose="02040503050406030204" pitchFamily="18" charset="0"/>
                            <a:ea typeface="Baskerville" panose="02020502070401020303" pitchFamily="18" charset="0"/>
                          </a:rPr>
                        </m:ctrlPr>
                      </m:funcPr>
                      <m:fName>
                        <m:r>
                          <m:rPr>
                            <m:sty m:val="p"/>
                          </m:rPr>
                          <a:rPr lang="en-US" b="0" i="0" smtClean="0">
                            <a:solidFill>
                              <a:schemeClr val="accent4">
                                <a:lumMod val="60000"/>
                                <a:lumOff val="40000"/>
                              </a:schemeClr>
                            </a:solidFill>
                            <a:latin typeface="Cambria Math" panose="02040503050406030204" pitchFamily="18" charset="0"/>
                            <a:ea typeface="Baskerville" panose="02020502070401020303" pitchFamily="18" charset="0"/>
                          </a:rPr>
                          <m:t>log</m:t>
                        </m:r>
                      </m:fName>
                      <m:e>
                        <m:d>
                          <m:dPr>
                            <m:ctrlPr>
                              <a:rPr lang="en-US" b="0" i="1" smtClean="0">
                                <a:solidFill>
                                  <a:schemeClr val="accent4">
                                    <a:lumMod val="60000"/>
                                    <a:lumOff val="40000"/>
                                  </a:schemeClr>
                                </a:solidFill>
                                <a:latin typeface="Cambria Math" panose="02040503050406030204" pitchFamily="18" charset="0"/>
                                <a:ea typeface="Baskerville" panose="02020502070401020303" pitchFamily="18" charset="0"/>
                              </a:rPr>
                            </m:ctrlPr>
                          </m:dPr>
                          <m:e>
                            <m:r>
                              <a:rPr lang="en-US" b="0" i="1" smtClean="0">
                                <a:solidFill>
                                  <a:schemeClr val="accent4">
                                    <a:lumMod val="60000"/>
                                    <a:lumOff val="40000"/>
                                  </a:schemeClr>
                                </a:solidFill>
                                <a:latin typeface="Cambria Math" panose="02040503050406030204" pitchFamily="18" charset="0"/>
                                <a:ea typeface="Baskerville" panose="02020502070401020303" pitchFamily="18" charset="0"/>
                              </a:rPr>
                              <m:t>𝐵</m:t>
                            </m:r>
                          </m:e>
                        </m:d>
                      </m:e>
                    </m:func>
                    <m:r>
                      <a:rPr lang="en-US" b="0" i="1" smtClean="0">
                        <a:solidFill>
                          <a:schemeClr val="accent4">
                            <a:lumMod val="60000"/>
                            <a:lumOff val="40000"/>
                          </a:schemeClr>
                        </a:solidFill>
                        <a:latin typeface="Cambria Math" panose="02040503050406030204" pitchFamily="18" charset="0"/>
                        <a:ea typeface="Baskerville" panose="02020502070401020303" pitchFamily="18" charset="0"/>
                      </a:rPr>
                      <m:t>−</m:t>
                    </m:r>
                    <m:r>
                      <a:rPr lang="en-US" b="0" i="0" smtClean="0">
                        <a:solidFill>
                          <a:schemeClr val="accent4">
                            <a:lumMod val="60000"/>
                            <a:lumOff val="40000"/>
                          </a:schemeClr>
                        </a:solidFill>
                        <a:latin typeface="Cambria Math" panose="02040503050406030204" pitchFamily="18" charset="0"/>
                        <a:ea typeface="Baskerville" panose="02020502070401020303" pitchFamily="18" charset="0"/>
                      </a:rPr>
                      <m:t>2)</m:t>
                    </m:r>
                    <m:r>
                      <a:rPr lang="en-US" b="0" i="0" smtClean="0">
                        <a:latin typeface="Cambria Math" panose="02040503050406030204" pitchFamily="18" charset="0"/>
                        <a:ea typeface="Baskerville" panose="02020502070401020303" pitchFamily="18" charset="0"/>
                      </a:rPr>
                      <m:t>≥</m:t>
                    </m:r>
                    <m:r>
                      <m:rPr>
                        <m:sty m:val="p"/>
                      </m:rPr>
                      <a:rPr lang="en-US" b="0" i="0" smtClean="0">
                        <a:latin typeface="Cambria Math" panose="02040503050406030204" pitchFamily="18" charset="0"/>
                        <a:ea typeface="Baskerville" panose="02020502070401020303" pitchFamily="18" charset="0"/>
                      </a:rPr>
                      <m:t>log</m:t>
                    </m:r>
                    <m:d>
                      <m:dPr>
                        <m:ctrlPr>
                          <a:rPr lang="en-US" b="0" i="1" smtClean="0">
                            <a:latin typeface="Cambria Math" panose="02040503050406030204" pitchFamily="18" charset="0"/>
                            <a:ea typeface="Baskerville" panose="02020502070401020303" pitchFamily="18" charset="0"/>
                          </a:rPr>
                        </m:ctrlPr>
                      </m:dPr>
                      <m:e>
                        <m:r>
                          <a:rPr lang="en-US" i="1" dirty="0">
                            <a:latin typeface="Cambria Math" panose="02040503050406030204" pitchFamily="18" charset="0"/>
                            <a:ea typeface="Baskerville" panose="02020502070401020303" pitchFamily="18" charset="0"/>
                          </a:rPr>
                          <m:t>𝑄</m:t>
                        </m:r>
                        <m:d>
                          <m:dPr>
                            <m:ctrlPr>
                              <a:rPr lang="en-US" i="1" dirty="0">
                                <a:latin typeface="Cambria Math" panose="02040503050406030204" pitchFamily="18" charset="0"/>
                                <a:ea typeface="Baskerville" panose="02020502070401020303" pitchFamily="18" charset="0"/>
                              </a:rPr>
                            </m:ctrlPr>
                          </m:dPr>
                          <m:e>
                            <m:sSub>
                              <m:sSubPr>
                                <m:ctrlPr>
                                  <a:rPr lang="en-US" i="1" dirty="0">
                                    <a:latin typeface="Cambria Math" panose="02040503050406030204" pitchFamily="18" charset="0"/>
                                    <a:ea typeface="Baskerville" panose="02020502070401020303" pitchFamily="18" charset="0"/>
                                  </a:rPr>
                                </m:ctrlPr>
                              </m:sSubPr>
                              <m:e>
                                <m:r>
                                  <a:rPr lang="en-US" i="1" dirty="0">
                                    <a:latin typeface="Cambria Math" panose="02040503050406030204" pitchFamily="18" charset="0"/>
                                    <a:ea typeface="Baskerville" panose="02020502070401020303" pitchFamily="18" charset="0"/>
                                  </a:rPr>
                                  <m:t>𝑥</m:t>
                                </m:r>
                              </m:e>
                              <m:sub>
                                <m:r>
                                  <a:rPr lang="en-US" b="0" i="1" dirty="0" smtClean="0">
                                    <a:latin typeface="Cambria Math" panose="02040503050406030204" pitchFamily="18" charset="0"/>
                                    <a:ea typeface="Baskerville" panose="02020502070401020303" pitchFamily="18" charset="0"/>
                                  </a:rPr>
                                  <m:t>𝑖</m:t>
                                </m:r>
                              </m:sub>
                            </m:sSub>
                          </m:e>
                        </m:d>
                      </m:e>
                    </m:d>
                  </m:oMath>
                </a14:m>
                <a:r>
                  <a:rPr lang="en-US" dirty="0">
                    <a:latin typeface="Baskerville" panose="02020502070401020303" pitchFamily="18" charset="0"/>
                    <a:ea typeface="Baskerville" panose="02020502070401020303" pitchFamily="18" charset="0"/>
                  </a:rPr>
                  <a:t>) return </a:t>
                </a:r>
                <a14:m>
                  <m:oMath xmlns:m="http://schemas.openxmlformats.org/officeDocument/2006/math">
                    <m:sSub>
                      <m:sSubPr>
                        <m:ctrlPr>
                          <a:rPr lang="en-US" i="1">
                            <a:latin typeface="Cambria Math" panose="02040503050406030204" pitchFamily="18" charset="0"/>
                            <a:ea typeface="Baskerville" panose="02020502070401020303" pitchFamily="18" charset="0"/>
                          </a:rPr>
                        </m:ctrlPr>
                      </m:sSubPr>
                      <m:e>
                        <m:r>
                          <a:rPr lang="en-US" i="1">
                            <a:latin typeface="Cambria Math" panose="02040503050406030204" pitchFamily="18" charset="0"/>
                            <a:ea typeface="Baskerville" panose="02020502070401020303" pitchFamily="18" charset="0"/>
                          </a:rPr>
                          <m:t>𝑥</m:t>
                        </m:r>
                      </m:e>
                      <m:sub>
                        <m:r>
                          <a:rPr lang="en-US" i="1">
                            <a:latin typeface="Cambria Math" panose="02040503050406030204" pitchFamily="18" charset="0"/>
                            <a:ea typeface="Baskerville" panose="02020502070401020303" pitchFamily="18" charset="0"/>
                          </a:rPr>
                          <m:t>𝑖</m:t>
                        </m:r>
                      </m:sub>
                    </m:sSub>
                  </m:oMath>
                </a14:m>
                <a:endParaRPr lang="en-US" dirty="0">
                  <a:latin typeface="Baskerville" panose="02020502070401020303" pitchFamily="18" charset="0"/>
                  <a:ea typeface="Baskerville" panose="02020502070401020303" pitchFamily="18" charset="0"/>
                </a:endParaRPr>
              </a:p>
            </p:txBody>
          </p:sp>
        </mc:Choice>
        <mc:Fallback xmlns="">
          <p:sp>
            <p:nvSpPr>
              <p:cNvPr id="3" name="Content Placeholder 2">
                <a:extLst>
                  <a:ext uri="{FF2B5EF4-FFF2-40B4-BE49-F238E27FC236}">
                    <a16:creationId xmlns:a16="http://schemas.microsoft.com/office/drawing/2014/main" id="{72F6488B-F555-B94C-A28D-EE8A7AB8DC58}"/>
                  </a:ext>
                </a:extLst>
              </p:cNvPr>
              <p:cNvSpPr>
                <a:spLocks noGrp="1" noRot="1" noChangeAspect="1" noMove="1" noResize="1" noEditPoints="1" noAdjustHandles="1" noChangeArrowheads="1" noChangeShapeType="1" noTextEdit="1"/>
              </p:cNvSpPr>
              <p:nvPr>
                <p:ph idx="1"/>
              </p:nvPr>
            </p:nvSpPr>
            <p:spPr>
              <a:xfrm>
                <a:off x="511630" y="1628776"/>
                <a:ext cx="10972799" cy="4667250"/>
              </a:xfrm>
              <a:blipFill>
                <a:blip r:embed="rId2"/>
                <a:stretch>
                  <a:fillRect l="-1000" t="-287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0370663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786132-F946-1247-9EA1-137DA191245C}"/>
              </a:ext>
            </a:extLst>
          </p:cNvPr>
          <p:cNvSpPr>
            <a:spLocks noGrp="1"/>
          </p:cNvSpPr>
          <p:nvPr>
            <p:ph type="title"/>
          </p:nvPr>
        </p:nvSpPr>
        <p:spPr/>
        <p:txBody>
          <a:bodyPr/>
          <a:lstStyle/>
          <a:p>
            <a:r>
              <a:rPr lang="en-US" dirty="0">
                <a:latin typeface="Baskerville" panose="02020502070401020303" pitchFamily="18" charset="0"/>
                <a:ea typeface="Baskerville" panose="02020502070401020303" pitchFamily="18" charset="0"/>
              </a:rPr>
              <a:t>Scale the size of our factor base</a:t>
            </a:r>
          </a:p>
        </p:txBody>
      </p:sp>
      <p:sp>
        <p:nvSpPr>
          <p:cNvPr id="3" name="Content Placeholder 2">
            <a:extLst>
              <a:ext uri="{FF2B5EF4-FFF2-40B4-BE49-F238E27FC236}">
                <a16:creationId xmlns:a16="http://schemas.microsoft.com/office/drawing/2014/main" id="{B64E5B6C-D630-964F-AEB5-CEC3BD572026}"/>
              </a:ext>
            </a:extLst>
          </p:cNvPr>
          <p:cNvSpPr>
            <a:spLocks noGrp="1"/>
          </p:cNvSpPr>
          <p:nvPr>
            <p:ph idx="1"/>
          </p:nvPr>
        </p:nvSpPr>
        <p:spPr>
          <a:xfrm>
            <a:off x="838190" y="1643269"/>
            <a:ext cx="10515600" cy="4351338"/>
          </a:xfrm>
        </p:spPr>
        <p:txBody>
          <a:bodyPr/>
          <a:lstStyle/>
          <a:p>
            <a:pPr marL="0" indent="0">
              <a:buNone/>
            </a:pPr>
            <a:r>
              <a:rPr lang="en-US" dirty="0">
                <a:latin typeface="Baskerville" panose="02020502070401020303" pitchFamily="18" charset="0"/>
                <a:ea typeface="Baskerville" panose="02020502070401020303" pitchFamily="18" charset="0"/>
              </a:rPr>
              <a:t>We used different factor base sizes to run for a sieving interval size  of 20,000,000, half positive and half negative. We used the time and the number of smooth numbers found in this time period, to calculate estimating time it needs to get a good amount of smooth numbers for matrix calculations. </a:t>
            </a:r>
            <a:br>
              <a:rPr lang="en-US" dirty="0">
                <a:latin typeface="Baskerville" panose="02020502070401020303" pitchFamily="18" charset="0"/>
                <a:ea typeface="Baskerville" panose="02020502070401020303" pitchFamily="18" charset="0"/>
              </a:rPr>
            </a:br>
            <a:r>
              <a:rPr lang="en-US" dirty="0">
                <a:latin typeface="Baskerville" panose="02020502070401020303" pitchFamily="18" charset="0"/>
                <a:ea typeface="Baskerville" panose="02020502070401020303" pitchFamily="18" charset="0"/>
              </a:rPr>
              <a:t>                                               </a:t>
            </a:r>
            <a:r>
              <a:rPr lang="en-US" sz="2000" dirty="0">
                <a:latin typeface="Baskerville" panose="02020502070401020303" pitchFamily="18" charset="0"/>
                <a:ea typeface="Baskerville" panose="02020502070401020303" pitchFamily="18" charset="0"/>
              </a:rPr>
              <a:t>(for factor base size = 10000)   </a:t>
            </a:r>
            <a:endParaRPr lang="en-US" dirty="0">
              <a:latin typeface="Baskerville" panose="02020502070401020303" pitchFamily="18" charset="0"/>
              <a:ea typeface="Baskerville" panose="02020502070401020303" pitchFamily="18" charset="0"/>
            </a:endParaRPr>
          </a:p>
        </p:txBody>
      </p:sp>
      <p:sp>
        <p:nvSpPr>
          <p:cNvPr id="7" name="Rectangle 25">
            <a:extLst>
              <a:ext uri="{FF2B5EF4-FFF2-40B4-BE49-F238E27FC236}">
                <a16:creationId xmlns:a16="http://schemas.microsoft.com/office/drawing/2014/main" id="{0C7BCCB6-BA3A-9142-8CFC-91AE377F011D}"/>
              </a:ext>
            </a:extLst>
          </p:cNvPr>
          <p:cNvSpPr>
            <a:spLocks noChangeArrowheads="1"/>
          </p:cNvSpPr>
          <p:nvPr/>
        </p:nvSpPr>
        <p:spPr bwMode="auto">
          <a:xfrm>
            <a:off x="0" y="-656257"/>
            <a:ext cx="52676600" cy="17697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dirty="0">
                <a:ln>
                  <a:noFill/>
                </a:ln>
                <a:solidFill>
                  <a:schemeClr val="tx1"/>
                </a:solidFill>
                <a:effectLst/>
                <a:latin typeface="Arial" panose="020B0604020202020204" pitchFamily="34" charset="0"/>
              </a:rPr>
            </a:b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Arial" panose="020B0604020202020204" pitchFamily="34" charset="0"/>
                <a:ea typeface="Times New Roman" panose="02020603050405020304" pitchFamily="18" charset="0"/>
              </a:rPr>
              <a:t>  </a:t>
            </a:r>
            <a:r>
              <a:rPr kumimoji="0" lang="en-US" altLang="en-US" sz="3700" b="0" i="0" u="none" strike="noStrike" cap="none" normalizeH="0" baseline="0" dirty="0">
                <a:ln>
                  <a:noFill/>
                </a:ln>
                <a:solidFill>
                  <a:srgbClr val="000000"/>
                </a:solidFill>
                <a:effectLst/>
                <a:latin typeface="Arial" panose="020B0604020202020204" pitchFamily="34" charset="0"/>
                <a:ea typeface="Times New Roman" panose="02020603050405020304" pitchFamily="18" charset="0"/>
              </a:rPr>
              <a:t>                               </a:t>
            </a:r>
            <a:r>
              <a:rPr kumimoji="0" lang="en-US" altLang="en-US" sz="2200" b="0" i="0" u="none" strike="noStrike" cap="none" normalizeH="0" baseline="0" dirty="0">
                <a:ln>
                  <a:noFill/>
                </a:ln>
                <a:solidFill>
                  <a:srgbClr val="000000"/>
                </a:solidFill>
                <a:effectLst/>
                <a:latin typeface="Arial" panose="020B0604020202020204" pitchFamily="34" charset="0"/>
                <a:ea typeface="Times New Roman" panose="02020603050405020304" pitchFamily="18" charset="0"/>
              </a:rPr>
              <a:t>                                                                                                     </a:t>
            </a:r>
            <a:r>
              <a:rPr kumimoji="0" lang="en-US" altLang="en-US" sz="1100" b="0" i="0" u="none" strike="noStrike" cap="none" normalizeH="0" baseline="0" dirty="0">
                <a:ln>
                  <a:noFill/>
                </a:ln>
                <a:solidFill>
                  <a:srgbClr val="000000"/>
                </a:solidFill>
                <a:effectLst/>
                <a:latin typeface="Arial" panose="020B0604020202020204" pitchFamily="34" charset="0"/>
                <a:ea typeface="Times New Roman" panose="02020603050405020304" pitchFamily="18" charset="0"/>
              </a:rPr>
              <a:t>  </a:t>
            </a:r>
            <a:r>
              <a:rPr kumimoji="0" lang="en-US" altLang="en-US" sz="900" b="0" i="0" u="none" strike="noStrike" cap="none" normalizeH="0" baseline="0" dirty="0">
                <a:ln>
                  <a:noFill/>
                </a:ln>
                <a:solidFill>
                  <a:srgbClr val="000000"/>
                </a:solidFill>
                <a:effectLst/>
                <a:latin typeface="Arial" panose="020B0604020202020204" pitchFamily="34" charset="0"/>
                <a:ea typeface="Times New Roman" panose="02020603050405020304" pitchFamily="18" charset="0"/>
              </a:rPr>
              <a:t>                                                                                                                                                                                                                                                          </a:t>
            </a:r>
            <a:r>
              <a:rPr kumimoji="0" lang="en-US" altLang="en-US" sz="1100" b="0" i="0" u="none" strike="noStrike" cap="none" normalizeH="0" baseline="0" dirty="0">
                <a:ln>
                  <a:noFill/>
                </a:ln>
                <a:solidFill>
                  <a:srgbClr val="000000"/>
                </a:solidFill>
                <a:effectLst/>
                <a:latin typeface="Arial" panose="020B0604020202020204" pitchFamily="34" charset="0"/>
                <a:ea typeface="Times New Roman" panose="02020603050405020304" pitchFamily="18" charset="0"/>
              </a:rPr>
              <a:t>  </a:t>
            </a:r>
            <a:r>
              <a:rPr kumimoji="0" lang="en-US" altLang="en-US" sz="1200" b="0" i="0" u="none" strike="noStrike" cap="none" normalizeH="0" baseline="0" dirty="0">
                <a:ln>
                  <a:noFill/>
                </a:ln>
                <a:solidFill>
                  <a:srgbClr val="000000"/>
                </a:solidFill>
                <a:effectLst/>
                <a:latin typeface="Arial" panose="020B0604020202020204" pitchFamily="34" charset="0"/>
                <a:ea typeface="Times New Roman" panose="02020603050405020304" pitchFamily="18" charset="0"/>
              </a:rPr>
              <a:t>                                                                                                                                                                                         </a:t>
            </a:r>
            <a:r>
              <a:rPr kumimoji="0" lang="en-US" altLang="en-US" sz="1100" b="0" i="0" u="none" strike="noStrike" cap="none" normalizeH="0" baseline="0" dirty="0">
                <a:ln>
                  <a:noFill/>
                </a:ln>
                <a:solidFill>
                  <a:srgbClr val="000000"/>
                </a:solidFill>
                <a:effectLst/>
                <a:latin typeface="Arial" panose="020B0604020202020204" pitchFamily="34" charset="0"/>
                <a:ea typeface="Times New Roman" panose="02020603050405020304" pitchFamily="18" charset="0"/>
              </a:rPr>
              <a:t>  </a:t>
            </a:r>
            <a:r>
              <a:rPr kumimoji="0" lang="en-US" altLang="en-US" sz="1300" b="0" i="0" u="none" strike="noStrike" cap="none" normalizeH="0" baseline="0" dirty="0">
                <a:ln>
                  <a:noFill/>
                </a:ln>
                <a:solidFill>
                  <a:srgbClr val="000000"/>
                </a:solidFill>
                <a:effectLst/>
                <a:latin typeface="Arial" panose="020B0604020202020204" pitchFamily="34" charset="0"/>
                <a:ea typeface="Times New Roman" panose="02020603050405020304" pitchFamily="18" charset="0"/>
              </a:rPr>
              <a:t>                                                                                                                                                                            </a:t>
            </a:r>
            <a:r>
              <a:rPr kumimoji="0" lang="en-US" altLang="en-US" sz="1100" b="0" i="0" u="none" strike="noStrike" cap="none" normalizeH="0" baseline="0" dirty="0">
                <a:ln>
                  <a:noFill/>
                </a:ln>
                <a:solidFill>
                  <a:srgbClr val="000000"/>
                </a:solidFill>
                <a:effectLst/>
                <a:latin typeface="Arial" panose="020B0604020202020204" pitchFamily="34" charset="0"/>
                <a:ea typeface="Times New Roman" panose="02020603050405020304" pitchFamily="18" charset="0"/>
              </a:rPr>
              <a:t>  </a:t>
            </a:r>
            <a:r>
              <a:rPr kumimoji="0" lang="en-US" altLang="en-US" sz="800" b="0" i="0" u="none" strike="noStrike" cap="none" normalizeH="0" baseline="0" dirty="0">
                <a:ln>
                  <a:noFill/>
                </a:ln>
                <a:solidFill>
                  <a:srgbClr val="000000"/>
                </a:solidFill>
                <a:effectLst/>
                <a:latin typeface="Arial" panose="020B0604020202020204" pitchFamily="34" charset="0"/>
                <a:ea typeface="Times New Roman" panose="02020603050405020304" pitchFamily="18" charset="0"/>
              </a:rPr>
              <a:t>                                                                                                                                                                                                                                                                                     </a:t>
            </a:r>
            <a:r>
              <a:rPr kumimoji="0" lang="en-US" altLang="en-US" sz="1100" b="0" i="0" u="none" strike="noStrike" cap="none" normalizeH="0" baseline="0" dirty="0">
                <a:ln>
                  <a:noFill/>
                </a:ln>
                <a:solidFill>
                  <a:srgbClr val="000000"/>
                </a:solidFill>
                <a:effectLst/>
                <a:latin typeface="Arial" panose="020B0604020202020204" pitchFamily="34" charset="0"/>
                <a:ea typeface="Times New Roman" panose="02020603050405020304" pitchFamily="18" charset="0"/>
              </a:rPr>
              <a:t>  </a:t>
            </a:r>
            <a:r>
              <a:rPr kumimoji="0" lang="en-US" altLang="en-US" sz="2300" b="0" i="0" u="none" strike="noStrike" cap="none" normalizeH="0" baseline="0" dirty="0">
                <a:ln>
                  <a:noFill/>
                </a:ln>
                <a:solidFill>
                  <a:srgbClr val="000000"/>
                </a:solidFill>
                <a:effectLst/>
                <a:latin typeface="Arial" panose="020B0604020202020204" pitchFamily="34" charset="0"/>
                <a:ea typeface="Times New Roman" panose="02020603050405020304" pitchFamily="18" charset="0"/>
              </a:rPr>
              <a:t>                                                                                                  </a:t>
            </a:r>
            <a:endParaRPr kumimoji="0" lang="en-US" altLang="en-US" sz="1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dirty="0">
                <a:ln>
                  <a:noFill/>
                </a:ln>
                <a:solidFill>
                  <a:schemeClr val="tx1"/>
                </a:solidFill>
                <a:effectLst/>
                <a:latin typeface="Arial" panose="020B0604020202020204" pitchFamily="34" charset="0"/>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050" name="Picture 26">
            <a:extLst>
              <a:ext uri="{FF2B5EF4-FFF2-40B4-BE49-F238E27FC236}">
                <a16:creationId xmlns:a16="http://schemas.microsoft.com/office/drawing/2014/main" id="{42CA1244-9EFD-9848-99D1-F3EA58B66C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3622903"/>
            <a:ext cx="4013200" cy="596900"/>
          </a:xfrm>
          <a:prstGeom prst="rect">
            <a:avLst/>
          </a:prstGeom>
          <a:noFill/>
          <a:extLst>
            <a:ext uri="{909E8E84-426E-40DD-AFC4-6F175D3DCCD1}">
              <a14:hiddenFill xmlns:a14="http://schemas.microsoft.com/office/drawing/2010/main">
                <a:solidFill>
                  <a:srgbClr val="FFFFFF"/>
                </a:solidFill>
              </a14:hiddenFill>
            </a:ext>
          </a:extLst>
        </p:spPr>
      </p:pic>
      <p:pic>
        <p:nvPicPr>
          <p:cNvPr id="1051" name="Picture 27">
            <a:extLst>
              <a:ext uri="{FF2B5EF4-FFF2-40B4-BE49-F238E27FC236}">
                <a16:creationId xmlns:a16="http://schemas.microsoft.com/office/drawing/2014/main" id="{432B4B60-A097-594D-B6F4-075C511067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4246109"/>
            <a:ext cx="10133426" cy="454705"/>
          </a:xfrm>
          <a:prstGeom prst="rect">
            <a:avLst/>
          </a:prstGeom>
          <a:noFill/>
          <a:extLst>
            <a:ext uri="{909E8E84-426E-40DD-AFC4-6F175D3DCCD1}">
              <a14:hiddenFill xmlns:a14="http://schemas.microsoft.com/office/drawing/2010/main">
                <a:solidFill>
                  <a:srgbClr val="FFFFFF"/>
                </a:solidFill>
              </a14:hiddenFill>
            </a:ext>
          </a:extLst>
        </p:spPr>
      </p:pic>
      <p:pic>
        <p:nvPicPr>
          <p:cNvPr id="1052" name="Picture 28">
            <a:extLst>
              <a:ext uri="{FF2B5EF4-FFF2-40B4-BE49-F238E27FC236}">
                <a16:creationId xmlns:a16="http://schemas.microsoft.com/office/drawing/2014/main" id="{95A16777-BDF4-5646-9AB5-C624FD740D5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4798367"/>
            <a:ext cx="10133444" cy="194874"/>
          </a:xfrm>
          <a:prstGeom prst="rect">
            <a:avLst/>
          </a:prstGeom>
          <a:noFill/>
          <a:extLst>
            <a:ext uri="{909E8E84-426E-40DD-AFC4-6F175D3DCCD1}">
              <a14:hiddenFill xmlns:a14="http://schemas.microsoft.com/office/drawing/2010/main">
                <a:solidFill>
                  <a:srgbClr val="FFFFFF"/>
                </a:solidFill>
              </a14:hiddenFill>
            </a:ext>
          </a:extLst>
        </p:spPr>
      </p:pic>
      <p:pic>
        <p:nvPicPr>
          <p:cNvPr id="1053" name="Picture 29">
            <a:extLst>
              <a:ext uri="{FF2B5EF4-FFF2-40B4-BE49-F238E27FC236}">
                <a16:creationId xmlns:a16="http://schemas.microsoft.com/office/drawing/2014/main" id="{47E283E1-9BB2-5742-8F55-5E329116822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8200" y="5051192"/>
            <a:ext cx="10133444" cy="259832"/>
          </a:xfrm>
          <a:prstGeom prst="rect">
            <a:avLst/>
          </a:prstGeom>
          <a:noFill/>
          <a:extLst>
            <a:ext uri="{909E8E84-426E-40DD-AFC4-6F175D3DCCD1}">
              <a14:hiddenFill xmlns:a14="http://schemas.microsoft.com/office/drawing/2010/main">
                <a:solidFill>
                  <a:srgbClr val="FFFFFF"/>
                </a:solidFill>
              </a14:hiddenFill>
            </a:ext>
          </a:extLst>
        </p:spPr>
      </p:pic>
      <p:pic>
        <p:nvPicPr>
          <p:cNvPr id="1054" name="Picture 30">
            <a:extLst>
              <a:ext uri="{FF2B5EF4-FFF2-40B4-BE49-F238E27FC236}">
                <a16:creationId xmlns:a16="http://schemas.microsoft.com/office/drawing/2014/main" id="{B62A73FB-3472-584E-8499-024D581E771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8200" y="5385372"/>
            <a:ext cx="10243457" cy="279069"/>
          </a:xfrm>
          <a:prstGeom prst="rect">
            <a:avLst/>
          </a:prstGeom>
          <a:noFill/>
          <a:extLst>
            <a:ext uri="{909E8E84-426E-40DD-AFC4-6F175D3DCCD1}">
              <a14:hiddenFill xmlns:a14="http://schemas.microsoft.com/office/drawing/2010/main">
                <a:solidFill>
                  <a:srgbClr val="FFFFFF"/>
                </a:solidFill>
              </a14:hiddenFill>
            </a:ext>
          </a:extLst>
        </p:spPr>
      </p:pic>
      <p:pic>
        <p:nvPicPr>
          <p:cNvPr id="1055" name="Picture 31">
            <a:extLst>
              <a:ext uri="{FF2B5EF4-FFF2-40B4-BE49-F238E27FC236}">
                <a16:creationId xmlns:a16="http://schemas.microsoft.com/office/drawing/2014/main" id="{61439743-7F28-7843-93C5-5AB680AC025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38210" y="5767016"/>
            <a:ext cx="10439390" cy="184028"/>
          </a:xfrm>
          <a:prstGeom prst="rect">
            <a:avLst/>
          </a:prstGeom>
          <a:noFill/>
          <a:extLst>
            <a:ext uri="{909E8E84-426E-40DD-AFC4-6F175D3DCCD1}">
              <a14:hiddenFill xmlns:a14="http://schemas.microsoft.com/office/drawing/2010/main">
                <a:solidFill>
                  <a:srgbClr val="FFFFFF"/>
                </a:solidFill>
              </a14:hiddenFill>
            </a:ext>
          </a:extLst>
        </p:spPr>
      </p:pic>
      <p:pic>
        <p:nvPicPr>
          <p:cNvPr id="1056" name="Picture 32">
            <a:extLst>
              <a:ext uri="{FF2B5EF4-FFF2-40B4-BE49-F238E27FC236}">
                <a16:creationId xmlns:a16="http://schemas.microsoft.com/office/drawing/2014/main" id="{B35A2D95-3317-0043-AA15-AF47C3D618B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38200" y="6038170"/>
            <a:ext cx="9783997" cy="4547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12020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786132-F946-1247-9EA1-137DA191245C}"/>
              </a:ext>
            </a:extLst>
          </p:cNvPr>
          <p:cNvSpPr>
            <a:spLocks noGrp="1"/>
          </p:cNvSpPr>
          <p:nvPr>
            <p:ph type="title"/>
          </p:nvPr>
        </p:nvSpPr>
        <p:spPr/>
        <p:txBody>
          <a:bodyPr/>
          <a:lstStyle/>
          <a:p>
            <a:r>
              <a:rPr lang="en-US" dirty="0">
                <a:latin typeface="Baskerville" panose="02020502070401020303" pitchFamily="18" charset="0"/>
                <a:ea typeface="Baskerville" panose="02020502070401020303" pitchFamily="18" charset="0"/>
              </a:rPr>
              <a:t>Scale the size of our factor base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64E5B6C-D630-964F-AEB5-CEC3BD572026}"/>
                  </a:ext>
                </a:extLst>
              </p:cNvPr>
              <p:cNvSpPr>
                <a:spLocks noGrp="1"/>
              </p:cNvSpPr>
              <p:nvPr>
                <p:ph idx="1"/>
              </p:nvPr>
            </p:nvSpPr>
            <p:spPr>
              <a:xfrm>
                <a:off x="838190" y="1643269"/>
                <a:ext cx="10515600" cy="4351338"/>
              </a:xfrm>
            </p:spPr>
            <p:txBody>
              <a:bodyPr/>
              <a:lstStyle/>
              <a:p>
                <a:pPr marL="0" indent="0">
                  <a:buNone/>
                </a:pPr>
                <a:r>
                  <a:rPr lang="en-US" dirty="0">
                    <a:latin typeface="Baskerville" panose="02020502070401020303" pitchFamily="18" charset="0"/>
                    <a:ea typeface="Baskerville" panose="02020502070401020303" pitchFamily="18" charset="0"/>
                  </a:rPr>
                  <a:t>We end up decided using a factor base size of 40000 (not included </a:t>
                </a:r>
                <a14:m>
                  <m:oMath xmlns:m="http://schemas.openxmlformats.org/officeDocument/2006/math">
                    <m:r>
                      <a:rPr lang="en-US" i="1" dirty="0" smtClean="0">
                        <a:latin typeface="Cambria Math" panose="02040503050406030204" pitchFamily="18" charset="0"/>
                        <a:ea typeface="Baskerville" panose="02020502070401020303" pitchFamily="18" charset="0"/>
                      </a:rPr>
                      <m:t>−1</m:t>
                    </m:r>
                  </m:oMath>
                </a14:m>
                <a:r>
                  <a:rPr lang="en-US" dirty="0">
                    <a:latin typeface="Baskerville" panose="02020502070401020303" pitchFamily="18" charset="0"/>
                    <a:ea typeface="Baskerville" panose="02020502070401020303" pitchFamily="18" charset="0"/>
                  </a:rPr>
                  <a:t>).</a:t>
                </a:r>
              </a:p>
              <a:p>
                <a:pPr marL="0" indent="0">
                  <a:buNone/>
                </a:pPr>
                <a:r>
                  <a:rPr lang="en-US" dirty="0">
                    <a:latin typeface="Baskerville" panose="02020502070401020303" pitchFamily="18" charset="0"/>
                    <a:ea typeface="Baskerville" panose="02020502070401020303" pitchFamily="18" charset="0"/>
                  </a:rPr>
                  <a:t>Our B is 1,013,741.</a:t>
                </a:r>
              </a:p>
            </p:txBody>
          </p:sp>
        </mc:Choice>
        <mc:Fallback xmlns="">
          <p:sp>
            <p:nvSpPr>
              <p:cNvPr id="3" name="Content Placeholder 2">
                <a:extLst>
                  <a:ext uri="{FF2B5EF4-FFF2-40B4-BE49-F238E27FC236}">
                    <a16:creationId xmlns:a16="http://schemas.microsoft.com/office/drawing/2014/main" id="{B64E5B6C-D630-964F-AEB5-CEC3BD572026}"/>
                  </a:ext>
                </a:extLst>
              </p:cNvPr>
              <p:cNvSpPr>
                <a:spLocks noGrp="1" noRot="1" noChangeAspect="1" noMove="1" noResize="1" noEditPoints="1" noAdjustHandles="1" noChangeArrowheads="1" noChangeShapeType="1" noTextEdit="1"/>
              </p:cNvSpPr>
              <p:nvPr>
                <p:ph idx="1"/>
              </p:nvPr>
            </p:nvSpPr>
            <p:spPr>
              <a:xfrm>
                <a:off x="838190" y="1643269"/>
                <a:ext cx="10515600" cy="4351338"/>
              </a:xfrm>
              <a:blipFill>
                <a:blip r:embed="rId2"/>
                <a:stretch>
                  <a:fillRect l="-1086" t="-2035"/>
                </a:stretch>
              </a:blipFill>
            </p:spPr>
            <p:txBody>
              <a:bodyPr/>
              <a:lstStyle/>
              <a:p>
                <a:r>
                  <a:rPr lang="en-US">
                    <a:noFill/>
                  </a:rPr>
                  <a:t> </a:t>
                </a:r>
              </a:p>
            </p:txBody>
          </p:sp>
        </mc:Fallback>
      </mc:AlternateContent>
    </p:spTree>
    <p:extLst>
      <p:ext uri="{BB962C8B-B14F-4D97-AF65-F5344CB8AC3E}">
        <p14:creationId xmlns:p14="http://schemas.microsoft.com/office/powerpoint/2010/main" val="1745889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8DBB6-EA33-514D-8548-329F304590A6}"/>
              </a:ext>
            </a:extLst>
          </p:cNvPr>
          <p:cNvSpPr>
            <a:spLocks noGrp="1"/>
          </p:cNvSpPr>
          <p:nvPr>
            <p:ph type="title"/>
          </p:nvPr>
        </p:nvSpPr>
        <p:spPr/>
        <p:txBody>
          <a:bodyPr/>
          <a:lstStyle/>
          <a:p>
            <a:r>
              <a:rPr lang="en-US" dirty="0">
                <a:latin typeface="Baskerville" panose="02020502070401020303" pitchFamily="18" charset="0"/>
                <a:ea typeface="Baskerville" panose="02020502070401020303" pitchFamily="18" charset="0"/>
              </a:rPr>
              <a:t>Question: What’s Bob’s message?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2642949-971C-344C-9B1B-8C3F1BC587F8}"/>
                  </a:ext>
                </a:extLst>
              </p:cNvPr>
              <p:cNvSpPr>
                <a:spLocks noGrp="1"/>
              </p:cNvSpPr>
              <p:nvPr>
                <p:ph idx="1"/>
              </p:nvPr>
            </p:nvSpPr>
            <p:spPr/>
            <p:txBody>
              <a:bodyPr/>
              <a:lstStyle/>
              <a:p>
                <a:pPr marL="0" indent="0">
                  <a:buNone/>
                </a:pPr>
                <a:r>
                  <a:rPr lang="en-US" dirty="0">
                    <a:latin typeface="Baskerville" panose="02020502070401020303" pitchFamily="18" charset="0"/>
                    <a:ea typeface="Baskerville" panose="02020502070401020303" pitchFamily="18" charset="0"/>
                  </a:rPr>
                  <a:t>Decryption of RSA Cryptosystem:</a:t>
                </a:r>
              </a:p>
              <a:p>
                <a:pPr marL="0" indent="0">
                  <a:buNone/>
                </a:pPr>
                <a:r>
                  <a:rPr lang="en-US" dirty="0">
                    <a:latin typeface="Baskerville" panose="02020502070401020303" pitchFamily="18" charset="0"/>
                    <a:ea typeface="Baskerville" panose="02020502070401020303" pitchFamily="18" charset="0"/>
                  </a:rPr>
                  <a:t>Bob’s message </a:t>
                </a:r>
                <a14:m>
                  <m:oMath xmlns:m="http://schemas.openxmlformats.org/officeDocument/2006/math">
                    <m:r>
                      <a:rPr lang="en-US" i="1" dirty="0" smtClean="0">
                        <a:latin typeface="Cambria Math" panose="02040503050406030204" pitchFamily="18" charset="0"/>
                        <a:ea typeface="Baskerville" panose="02020502070401020303" pitchFamily="18" charset="0"/>
                      </a:rPr>
                      <m:t>𝑚</m:t>
                    </m:r>
                  </m:oMath>
                </a14:m>
                <a:r>
                  <a:rPr lang="en-US" dirty="0">
                    <a:latin typeface="Baskerville" panose="02020502070401020303" pitchFamily="18" charset="0"/>
                    <a:ea typeface="Baskerville" panose="02020502070401020303" pitchFamily="18" charset="0"/>
                  </a:rPr>
                  <a:t> is encrypted </a:t>
                </a:r>
                <a14:m>
                  <m:oMath xmlns:m="http://schemas.openxmlformats.org/officeDocument/2006/math">
                    <m:sSup>
                      <m:sSupPr>
                        <m:ctrlPr>
                          <a:rPr lang="en-US" i="1" dirty="0" smtClean="0">
                            <a:latin typeface="Cambria Math" panose="02040503050406030204" pitchFamily="18" charset="0"/>
                            <a:ea typeface="Baskerville" panose="02020502070401020303" pitchFamily="18" charset="0"/>
                          </a:rPr>
                        </m:ctrlPr>
                      </m:sSupPr>
                      <m:e>
                        <m:r>
                          <a:rPr lang="en-US" i="1" dirty="0" smtClean="0">
                            <a:latin typeface="Cambria Math" panose="02040503050406030204" pitchFamily="18" charset="0"/>
                            <a:ea typeface="Baskerville" panose="02020502070401020303" pitchFamily="18" charset="0"/>
                          </a:rPr>
                          <m:t>𝑚</m:t>
                        </m:r>
                      </m:e>
                      <m:sup>
                        <m:r>
                          <a:rPr lang="en-US" i="1" dirty="0" smtClean="0">
                            <a:latin typeface="Cambria Math" panose="02040503050406030204" pitchFamily="18" charset="0"/>
                            <a:ea typeface="Baskerville" panose="02020502070401020303" pitchFamily="18" charset="0"/>
                          </a:rPr>
                          <m:t>𝑒</m:t>
                        </m:r>
                      </m:sup>
                    </m:sSup>
                    <m:r>
                      <a:rPr lang="en-US" i="1" dirty="0" smtClean="0">
                        <a:latin typeface="Cambria Math" panose="02040503050406030204" pitchFamily="18" charset="0"/>
                        <a:ea typeface="Baskerville" panose="02020502070401020303" pitchFamily="18" charset="0"/>
                      </a:rPr>
                      <m:t>(</m:t>
                    </m:r>
                    <m:r>
                      <a:rPr lang="en-US" i="1" dirty="0" smtClean="0">
                        <a:latin typeface="Cambria Math" panose="02040503050406030204" pitchFamily="18" charset="0"/>
                        <a:ea typeface="Baskerville" panose="02020502070401020303" pitchFamily="18" charset="0"/>
                      </a:rPr>
                      <m:t>𝑚𝑜𝑑</m:t>
                    </m:r>
                    <m:r>
                      <a:rPr lang="en-US" i="1" dirty="0" smtClean="0">
                        <a:latin typeface="Cambria Math" panose="02040503050406030204" pitchFamily="18" charset="0"/>
                        <a:ea typeface="Baskerville" panose="02020502070401020303" pitchFamily="18" charset="0"/>
                      </a:rPr>
                      <m:t> </m:t>
                    </m:r>
                    <m:r>
                      <a:rPr lang="en-US" i="1" dirty="0" smtClean="0">
                        <a:latin typeface="Cambria Math" panose="02040503050406030204" pitchFamily="18" charset="0"/>
                        <a:ea typeface="Baskerville" panose="02020502070401020303" pitchFamily="18" charset="0"/>
                      </a:rPr>
                      <m:t>𝑛</m:t>
                    </m:r>
                    <m:r>
                      <a:rPr lang="en-US" i="1" dirty="0" smtClean="0">
                        <a:latin typeface="Cambria Math" panose="02040503050406030204" pitchFamily="18" charset="0"/>
                        <a:ea typeface="Baskerville" panose="02020502070401020303" pitchFamily="18" charset="0"/>
                      </a:rPr>
                      <m:t>)</m:t>
                    </m:r>
                  </m:oMath>
                </a14:m>
                <a:endParaRPr lang="en-US" dirty="0">
                  <a:latin typeface="Baskerville" panose="02020502070401020303" pitchFamily="18" charset="0"/>
                  <a:ea typeface="Baskerville" panose="02020502070401020303" pitchFamily="18" charset="0"/>
                </a:endParaRPr>
              </a:p>
              <a:p>
                <a:pPr marL="0" indent="0">
                  <a:buNone/>
                </a:pPr>
                <a:r>
                  <a:rPr lang="en-US" dirty="0">
                    <a:latin typeface="Baskerville" panose="02020502070401020303" pitchFamily="18" charset="0"/>
                    <a:ea typeface="Baskerville" panose="02020502070401020303" pitchFamily="18" charset="0"/>
                  </a:rPr>
                  <a:t>To decrypt the message we need to calculate </a:t>
                </a:r>
                <a14:m>
                  <m:oMath xmlns:m="http://schemas.openxmlformats.org/officeDocument/2006/math">
                    <m:r>
                      <a:rPr lang="en-US" b="0" i="1" smtClean="0">
                        <a:latin typeface="Cambria Math" panose="02040503050406030204" pitchFamily="18" charset="0"/>
                        <a:ea typeface="Baskerville" panose="02020502070401020303" pitchFamily="18" charset="0"/>
                      </a:rPr>
                      <m:t>𝑑</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𝑒</m:t>
                        </m:r>
                      </m:e>
                      <m:sup>
                        <m:r>
                          <a:rPr lang="en-US" b="0" i="1" smtClean="0">
                            <a:latin typeface="Cambria Math" panose="02040503050406030204" pitchFamily="18" charset="0"/>
                            <a:ea typeface="Cambria Math" panose="02040503050406030204" pitchFamily="18" charset="0"/>
                          </a:rPr>
                          <m:t>−1</m:t>
                        </m:r>
                      </m:sup>
                    </m:sSup>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𝑚𝑜𝑑</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𝜑</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𝑛</m:t>
                            </m:r>
                          </m:e>
                        </m:d>
                      </m:e>
                    </m:d>
                  </m:oMath>
                </a14:m>
                <a:r>
                  <a:rPr lang="en-US" dirty="0">
                    <a:latin typeface="Baskerville" panose="02020502070401020303" pitchFamily="18" charset="0"/>
                    <a:ea typeface="Baskerville" panose="02020502070401020303" pitchFamily="18" charset="0"/>
                  </a:rPr>
                  <a:t>.</a:t>
                </a:r>
              </a:p>
              <a:p>
                <a:pPr marL="0" indent="0">
                  <a:buNone/>
                </a:pPr>
                <a:r>
                  <a:rPr lang="en-US" dirty="0">
                    <a:latin typeface="Baskerville" panose="02020502070401020303" pitchFamily="18" charset="0"/>
                    <a:ea typeface="Baskerville" panose="02020502070401020303" pitchFamily="18" charset="0"/>
                  </a:rPr>
                  <a:t>Then the message </a:t>
                </a:r>
                <a14:m>
                  <m:oMath xmlns:m="http://schemas.openxmlformats.org/officeDocument/2006/math">
                    <m:r>
                      <a:rPr lang="en-US" b="0" i="1" smtClean="0">
                        <a:latin typeface="Cambria Math" panose="02040503050406030204" pitchFamily="18" charset="0"/>
                        <a:ea typeface="Baskerville" panose="02020502070401020303" pitchFamily="18" charset="0"/>
                      </a:rPr>
                      <m:t>𝑚</m:t>
                    </m:r>
                  </m:oMath>
                </a14:m>
                <a:r>
                  <a:rPr lang="en-US" dirty="0">
                    <a:latin typeface="Baskerville" panose="02020502070401020303" pitchFamily="18" charset="0"/>
                    <a:ea typeface="Baskerville" panose="02020502070401020303" pitchFamily="18" charset="0"/>
                  </a:rPr>
                  <a:t> can be simply recover by </a:t>
                </a:r>
              </a:p>
              <a:p>
                <a:pPr marL="0" indent="0">
                  <a:buNone/>
                </a:pPr>
                <a14:m>
                  <m:oMathPara xmlns:m="http://schemas.openxmlformats.org/officeDocument/2006/math">
                    <m:oMathParaPr>
                      <m:jc m:val="centerGroup"/>
                    </m:oMathParaPr>
                    <m:oMath xmlns:m="http://schemas.openxmlformats.org/officeDocument/2006/math">
                      <m:sSup>
                        <m:sSupPr>
                          <m:ctrlPr>
                            <a:rPr lang="en-US" i="1" dirty="0" smtClean="0">
                              <a:latin typeface="Cambria Math" panose="02040503050406030204" pitchFamily="18" charset="0"/>
                              <a:ea typeface="Baskerville" panose="02020502070401020303" pitchFamily="18" charset="0"/>
                            </a:rPr>
                          </m:ctrlPr>
                        </m:sSupPr>
                        <m:e>
                          <m:r>
                            <a:rPr lang="en-US" b="0" i="1" dirty="0" smtClean="0">
                              <a:latin typeface="Cambria Math" panose="02040503050406030204" pitchFamily="18" charset="0"/>
                              <a:ea typeface="Baskerville" panose="02020502070401020303" pitchFamily="18" charset="0"/>
                            </a:rPr>
                            <m:t>𝑚</m:t>
                          </m:r>
                          <m:r>
                            <a:rPr lang="en-US" b="0" i="1" dirty="0" smtClean="0">
                              <a:latin typeface="Cambria Math" panose="02040503050406030204" pitchFamily="18" charset="0"/>
                              <a:ea typeface="Cambria Math" panose="02040503050406030204" pitchFamily="18" charset="0"/>
                            </a:rPr>
                            <m:t>≡</m:t>
                          </m:r>
                          <m:d>
                            <m:dPr>
                              <m:ctrlPr>
                                <a:rPr lang="en-US" b="0" i="1" dirty="0" smtClean="0">
                                  <a:latin typeface="Cambria Math" panose="02040503050406030204" pitchFamily="18" charset="0"/>
                                  <a:ea typeface="Cambria Math" panose="02040503050406030204" pitchFamily="18" charset="0"/>
                                </a:rPr>
                              </m:ctrlPr>
                            </m:dPr>
                            <m:e>
                              <m:d>
                                <m:dPr>
                                  <m:ctrlPr>
                                    <a:rPr lang="en-US" i="1" dirty="0" smtClean="0">
                                      <a:latin typeface="Cambria Math" panose="02040503050406030204" pitchFamily="18" charset="0"/>
                                      <a:ea typeface="Baskerville" panose="02020502070401020303" pitchFamily="18" charset="0"/>
                                    </a:rPr>
                                  </m:ctrlPr>
                                </m:dPr>
                                <m:e>
                                  <m:sSup>
                                    <m:sSupPr>
                                      <m:ctrlPr>
                                        <a:rPr lang="en-US" i="1" dirty="0" err="1" smtClean="0">
                                          <a:latin typeface="Cambria Math" panose="02040503050406030204" pitchFamily="18" charset="0"/>
                                          <a:ea typeface="Baskerville" panose="02020502070401020303" pitchFamily="18" charset="0"/>
                                        </a:rPr>
                                      </m:ctrlPr>
                                    </m:sSupPr>
                                    <m:e>
                                      <m:r>
                                        <a:rPr lang="en-US" i="1" dirty="0" err="1" smtClean="0">
                                          <a:latin typeface="Cambria Math" panose="02040503050406030204" pitchFamily="18" charset="0"/>
                                          <a:ea typeface="Baskerville" panose="02020502070401020303" pitchFamily="18" charset="0"/>
                                        </a:rPr>
                                        <m:t>𝑚</m:t>
                                      </m:r>
                                    </m:e>
                                    <m:sup>
                                      <m:r>
                                        <a:rPr lang="en-US" b="0" i="1" dirty="0" smtClean="0">
                                          <a:latin typeface="Cambria Math" panose="02040503050406030204" pitchFamily="18" charset="0"/>
                                          <a:ea typeface="Baskerville" panose="02020502070401020303" pitchFamily="18" charset="0"/>
                                        </a:rPr>
                                        <m:t>𝑒</m:t>
                                      </m:r>
                                    </m:sup>
                                  </m:sSup>
                                  <m:r>
                                    <a:rPr lang="en-US" b="0" i="1" dirty="0" smtClean="0">
                                      <a:latin typeface="Cambria Math" panose="02040503050406030204" pitchFamily="18" charset="0"/>
                                      <a:ea typeface="Baskerville" panose="02020502070401020303" pitchFamily="18" charset="0"/>
                                    </a:rPr>
                                    <m:t>(</m:t>
                                  </m:r>
                                  <m:r>
                                    <a:rPr lang="en-US" b="0" i="1" dirty="0" smtClean="0">
                                      <a:latin typeface="Cambria Math" panose="02040503050406030204" pitchFamily="18" charset="0"/>
                                      <a:ea typeface="Baskerville" panose="02020502070401020303" pitchFamily="18" charset="0"/>
                                    </a:rPr>
                                    <m:t>𝑚𝑜𝑑</m:t>
                                  </m:r>
                                  <m:r>
                                    <a:rPr lang="en-US" b="0" i="1" dirty="0" smtClean="0">
                                      <a:latin typeface="Cambria Math" panose="02040503050406030204" pitchFamily="18" charset="0"/>
                                      <a:ea typeface="Baskerville" panose="02020502070401020303" pitchFamily="18" charset="0"/>
                                    </a:rPr>
                                    <m:t> </m:t>
                                  </m:r>
                                  <m:r>
                                    <a:rPr lang="en-US" b="0" i="1" dirty="0" smtClean="0">
                                      <a:latin typeface="Cambria Math" panose="02040503050406030204" pitchFamily="18" charset="0"/>
                                      <a:ea typeface="Baskerville" panose="02020502070401020303" pitchFamily="18" charset="0"/>
                                    </a:rPr>
                                    <m:t>𝑛</m:t>
                                  </m:r>
                                </m:e>
                              </m:d>
                            </m:e>
                          </m:d>
                        </m:e>
                        <m:sup>
                          <m:r>
                            <a:rPr lang="en-US" i="1" dirty="0" smtClean="0">
                              <a:latin typeface="Cambria Math" panose="02040503050406030204" pitchFamily="18" charset="0"/>
                              <a:ea typeface="Baskerville" panose="02020502070401020303" pitchFamily="18" charset="0"/>
                            </a:rPr>
                            <m:t>𝑑</m:t>
                          </m:r>
                        </m:sup>
                      </m:sSup>
                      <m:r>
                        <a:rPr lang="en-US" b="0" i="1" dirty="0" smtClean="0">
                          <a:latin typeface="Cambria Math" panose="02040503050406030204" pitchFamily="18" charset="0"/>
                          <a:ea typeface="Baskerville" panose="02020502070401020303" pitchFamily="18" charset="0"/>
                        </a:rPr>
                        <m:t>(</m:t>
                      </m:r>
                      <m:r>
                        <a:rPr lang="en-US" b="0" i="1" dirty="0" smtClean="0">
                          <a:latin typeface="Cambria Math" panose="02040503050406030204" pitchFamily="18" charset="0"/>
                          <a:ea typeface="Baskerville" panose="02020502070401020303" pitchFamily="18" charset="0"/>
                        </a:rPr>
                        <m:t>𝑚𝑜𝑑</m:t>
                      </m:r>
                      <m:r>
                        <a:rPr lang="en-US" b="0" i="1" dirty="0" smtClean="0">
                          <a:latin typeface="Cambria Math" panose="02040503050406030204" pitchFamily="18" charset="0"/>
                          <a:ea typeface="Baskerville" panose="02020502070401020303" pitchFamily="18" charset="0"/>
                        </a:rPr>
                        <m:t> </m:t>
                      </m:r>
                      <m:r>
                        <a:rPr lang="en-US" b="0" i="1" dirty="0" smtClean="0">
                          <a:latin typeface="Cambria Math" panose="02040503050406030204" pitchFamily="18" charset="0"/>
                          <a:ea typeface="Baskerville" panose="02020502070401020303" pitchFamily="18" charset="0"/>
                        </a:rPr>
                        <m:t>𝑛</m:t>
                      </m:r>
                      <m:r>
                        <a:rPr lang="en-US" b="0" i="1" dirty="0" smtClean="0">
                          <a:latin typeface="Cambria Math" panose="02040503050406030204" pitchFamily="18" charset="0"/>
                          <a:ea typeface="Baskerville" panose="02020502070401020303" pitchFamily="18" charset="0"/>
                        </a:rPr>
                        <m:t>)</m:t>
                      </m:r>
                    </m:oMath>
                  </m:oMathPara>
                </a14:m>
                <a:endParaRPr lang="en-US" dirty="0">
                  <a:latin typeface="Baskerville" panose="02020502070401020303" pitchFamily="18" charset="0"/>
                  <a:ea typeface="Baskerville" panose="02020502070401020303" pitchFamily="18" charset="0"/>
                </a:endParaRPr>
              </a:p>
            </p:txBody>
          </p:sp>
        </mc:Choice>
        <mc:Fallback xmlns="">
          <p:sp>
            <p:nvSpPr>
              <p:cNvPr id="3" name="Content Placeholder 2">
                <a:extLst>
                  <a:ext uri="{FF2B5EF4-FFF2-40B4-BE49-F238E27FC236}">
                    <a16:creationId xmlns:a16="http://schemas.microsoft.com/office/drawing/2014/main" id="{C2642949-971C-344C-9B1B-8C3F1BC587F8}"/>
                  </a:ext>
                </a:extLst>
              </p:cNvPr>
              <p:cNvSpPr>
                <a:spLocks noGrp="1" noRot="1" noChangeAspect="1" noMove="1" noResize="1" noEditPoints="1" noAdjustHandles="1" noChangeArrowheads="1" noChangeShapeType="1" noTextEdit="1"/>
              </p:cNvSpPr>
              <p:nvPr>
                <p:ph idx="1"/>
              </p:nvPr>
            </p:nvSpPr>
            <p:spPr>
              <a:blipFill>
                <a:blip r:embed="rId2"/>
                <a:stretch>
                  <a:fillRect l="-1086" t="-2632"/>
                </a:stretch>
              </a:blipFill>
            </p:spPr>
            <p:txBody>
              <a:bodyPr/>
              <a:lstStyle/>
              <a:p>
                <a:r>
                  <a:rPr lang="en-US">
                    <a:noFill/>
                  </a:rPr>
                  <a:t> </a:t>
                </a:r>
              </a:p>
            </p:txBody>
          </p:sp>
        </mc:Fallback>
      </mc:AlternateContent>
    </p:spTree>
    <p:extLst>
      <p:ext uri="{BB962C8B-B14F-4D97-AF65-F5344CB8AC3E}">
        <p14:creationId xmlns:p14="http://schemas.microsoft.com/office/powerpoint/2010/main" val="385201194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F1809A79-22B5-C147-B2B2-6FDB58D4604C}"/>
                  </a:ext>
                </a:extLst>
              </p:cNvPr>
              <p:cNvSpPr>
                <a:spLocks noGrp="1"/>
              </p:cNvSpPr>
              <p:nvPr>
                <p:ph type="title"/>
              </p:nvPr>
            </p:nvSpPr>
            <p:spPr>
              <a:xfrm>
                <a:off x="838200" y="386897"/>
                <a:ext cx="10515600" cy="1325563"/>
              </a:xfrm>
            </p:spPr>
            <p:txBody>
              <a:bodyPr>
                <a:normAutofit/>
              </a:bodyPr>
              <a:lstStyle/>
              <a:p>
                <a:r>
                  <a:rPr lang="en-US" sz="4000" dirty="0">
                    <a:latin typeface="Baskerville" panose="02020502070401020303" pitchFamily="18" charset="0"/>
                    <a:ea typeface="Baskerville" panose="02020502070401020303" pitchFamily="18" charset="0"/>
                  </a:rPr>
                  <a:t>Searching for smooth numbers of factor base size of 40001, including </a:t>
                </a:r>
                <a14:m>
                  <m:oMath xmlns:m="http://schemas.openxmlformats.org/officeDocument/2006/math">
                    <m:r>
                      <a:rPr lang="en-US" sz="4000" i="1" dirty="0" smtClean="0">
                        <a:latin typeface="Cambria Math" panose="02040503050406030204" pitchFamily="18" charset="0"/>
                        <a:ea typeface="Baskerville" panose="02020502070401020303" pitchFamily="18" charset="0"/>
                      </a:rPr>
                      <m:t>−1 </m:t>
                    </m:r>
                  </m:oMath>
                </a14:m>
                <a:r>
                  <a:rPr lang="en-US" sz="4000" dirty="0">
                    <a:latin typeface="Baskerville" panose="02020502070401020303" pitchFamily="18" charset="0"/>
                    <a:ea typeface="Baskerville" panose="02020502070401020303" pitchFamily="18" charset="0"/>
                  </a:rPr>
                  <a:t>as a factor base.</a:t>
                </a:r>
                <a:endParaRPr lang="en-US" dirty="0">
                  <a:latin typeface="Baskerville" panose="02020502070401020303" pitchFamily="18" charset="0"/>
                  <a:ea typeface="Baskerville" panose="02020502070401020303" pitchFamily="18" charset="0"/>
                </a:endParaRPr>
              </a:p>
            </p:txBody>
          </p:sp>
        </mc:Choice>
        <mc:Fallback xmlns="">
          <p:sp>
            <p:nvSpPr>
              <p:cNvPr id="2" name="Title 1">
                <a:extLst>
                  <a:ext uri="{FF2B5EF4-FFF2-40B4-BE49-F238E27FC236}">
                    <a16:creationId xmlns:a16="http://schemas.microsoft.com/office/drawing/2014/main" id="{F1809A79-22B5-C147-B2B2-6FDB58D4604C}"/>
                  </a:ext>
                </a:extLst>
              </p:cNvPr>
              <p:cNvSpPr>
                <a:spLocks noGrp="1" noRot="1" noChangeAspect="1" noMove="1" noResize="1" noEditPoints="1" noAdjustHandles="1" noChangeArrowheads="1" noChangeShapeType="1" noTextEdit="1"/>
              </p:cNvSpPr>
              <p:nvPr>
                <p:ph type="title"/>
              </p:nvPr>
            </p:nvSpPr>
            <p:spPr>
              <a:xfrm>
                <a:off x="838200" y="386897"/>
                <a:ext cx="10515600" cy="1325563"/>
              </a:xfrm>
              <a:blipFill>
                <a:blip r:embed="rId4"/>
                <a:stretch>
                  <a:fillRect l="-2051" t="-6604" r="-603" b="-13208"/>
                </a:stretch>
              </a:blipFill>
            </p:spPr>
            <p:txBody>
              <a:bodyPr/>
              <a:lstStyle/>
              <a:p>
                <a:r>
                  <a:rPr lang="en-US">
                    <a:noFill/>
                  </a:rPr>
                  <a:t> </a:t>
                </a:r>
              </a:p>
            </p:txBody>
          </p:sp>
        </mc:Fallback>
      </mc:AlternateContent>
      <p:sp>
        <p:nvSpPr>
          <p:cNvPr id="3" name="Content Placeholder 2">
            <a:extLst>
              <a:ext uri="{FF2B5EF4-FFF2-40B4-BE49-F238E27FC236}">
                <a16:creationId xmlns:a16="http://schemas.microsoft.com/office/drawing/2014/main" id="{631B4C8A-6C52-244F-8AD7-B2A62680D54C}"/>
              </a:ext>
            </a:extLst>
          </p:cNvPr>
          <p:cNvSpPr>
            <a:spLocks noGrp="1"/>
          </p:cNvSpPr>
          <p:nvPr>
            <p:ph idx="1"/>
          </p:nvPr>
        </p:nvSpPr>
        <p:spPr>
          <a:xfrm>
            <a:off x="430633" y="1825625"/>
            <a:ext cx="4909457" cy="4645478"/>
          </a:xfrm>
        </p:spPr>
        <p:txBody>
          <a:bodyPr>
            <a:normAutofit/>
          </a:bodyPr>
          <a:lstStyle/>
          <a:p>
            <a:pPr marL="0" indent="0">
              <a:buNone/>
            </a:pPr>
            <a:r>
              <a:rPr lang="en-US" sz="2400" dirty="0">
                <a:latin typeface="Baskerville" panose="02020502070401020303" pitchFamily="18" charset="0"/>
                <a:ea typeface="Baskerville" panose="02020502070401020303" pitchFamily="18" charset="0"/>
              </a:rPr>
              <a:t>We run the optimal algorithm parallelizable on all the CPUs on about 10 laptops overnight from range -400,000,000,000 to 400,000,000,000. On average, we got about 3-5 smooth numbers in every ten million interval, one blocks. And we got about eighty thousand smooth numbers in this range. We randomly combines about sixty-five thousand smooth numbers from all the smooth numbers files we got from all the computers, 25,578 smooth numbers to be exact.</a:t>
            </a:r>
          </a:p>
        </p:txBody>
      </p:sp>
      <p:pic>
        <p:nvPicPr>
          <p:cNvPr id="4" name="Online Media 4" descr="sd1574224116_2.MP4">
            <a:hlinkClick r:id="" action="ppaction://media"/>
            <a:extLst>
              <a:ext uri="{FF2B5EF4-FFF2-40B4-BE49-F238E27FC236}">
                <a16:creationId xmlns:a16="http://schemas.microsoft.com/office/drawing/2014/main" id="{F0106191-232D-1A43-8372-B929EF93363C}"/>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340090" y="2097770"/>
            <a:ext cx="6590353" cy="3707074"/>
          </a:xfrm>
          <a:prstGeom prst="rect">
            <a:avLst/>
          </a:prstGeom>
        </p:spPr>
      </p:pic>
    </p:spTree>
    <p:extLst>
      <p:ext uri="{BB962C8B-B14F-4D97-AF65-F5344CB8AC3E}">
        <p14:creationId xmlns:p14="http://schemas.microsoft.com/office/powerpoint/2010/main" val="2006095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1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80000">
                <p:cTn id="12" fill="hold" display="0">
                  <p:stCondLst>
                    <p:cond delay="indefinite"/>
                  </p:stCondLst>
                </p:cTn>
                <p:tgtEl>
                  <p:spTgt spid="4"/>
                </p:tgtEl>
              </p:cMediaNode>
            </p:vide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C9A624-2E70-E84D-B5FB-46FCB4456C2B}"/>
              </a:ext>
            </a:extLst>
          </p:cNvPr>
          <p:cNvSpPr>
            <a:spLocks noGrp="1"/>
          </p:cNvSpPr>
          <p:nvPr>
            <p:ph type="title"/>
          </p:nvPr>
        </p:nvSpPr>
        <p:spPr/>
        <p:txBody>
          <a:bodyPr/>
          <a:lstStyle/>
          <a:p>
            <a:r>
              <a:rPr lang="en-US" dirty="0">
                <a:latin typeface="Baskerville" panose="02020502070401020303" pitchFamily="18" charset="0"/>
                <a:ea typeface="Baskerville" panose="02020502070401020303" pitchFamily="18" charset="0"/>
              </a:rPr>
              <a:t>Using Meataxe to solve for our relations</a:t>
            </a:r>
          </a:p>
        </p:txBody>
      </p:sp>
      <p:pic>
        <p:nvPicPr>
          <p:cNvPr id="5" name="Content Placeholder 4">
            <a:extLst>
              <a:ext uri="{FF2B5EF4-FFF2-40B4-BE49-F238E27FC236}">
                <a16:creationId xmlns:a16="http://schemas.microsoft.com/office/drawing/2014/main" id="{C182B983-A4F0-FF40-98C3-E9493A3DF3F2}"/>
              </a:ext>
            </a:extLst>
          </p:cNvPr>
          <p:cNvPicPr>
            <a:picLocks noGrp="1" noChangeAspect="1"/>
          </p:cNvPicPr>
          <p:nvPr>
            <p:ph idx="1"/>
          </p:nvPr>
        </p:nvPicPr>
        <p:blipFill rotWithShape="1">
          <a:blip r:embed="rId2"/>
          <a:srcRect l="3120" t="12263" r="4967" b="5250"/>
          <a:stretch/>
        </p:blipFill>
        <p:spPr>
          <a:xfrm>
            <a:off x="2220685" y="1493431"/>
            <a:ext cx="4898571" cy="4856343"/>
          </a:xfrm>
          <a:prstGeom prst="rect">
            <a:avLst/>
          </a:prstGeom>
        </p:spPr>
      </p:pic>
    </p:spTree>
    <p:extLst>
      <p:ext uri="{BB962C8B-B14F-4D97-AF65-F5344CB8AC3E}">
        <p14:creationId xmlns:p14="http://schemas.microsoft.com/office/powerpoint/2010/main" val="399471152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C9A624-2E70-E84D-B5FB-46FCB4456C2B}"/>
              </a:ext>
            </a:extLst>
          </p:cNvPr>
          <p:cNvSpPr>
            <a:spLocks noGrp="1"/>
          </p:cNvSpPr>
          <p:nvPr>
            <p:ph type="title"/>
          </p:nvPr>
        </p:nvSpPr>
        <p:spPr/>
        <p:txBody>
          <a:bodyPr/>
          <a:lstStyle/>
          <a:p>
            <a:r>
              <a:rPr lang="en-US" dirty="0">
                <a:latin typeface="Baskerville" panose="02020502070401020303" pitchFamily="18" charset="0"/>
                <a:ea typeface="Baskerville" panose="02020502070401020303" pitchFamily="18" charset="0"/>
              </a:rPr>
              <a:t>Using Meataxe to solve for our relations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018B1A3-75AB-0D45-9777-36078D0ED2AF}"/>
                  </a:ext>
                </a:extLst>
              </p:cNvPr>
              <p:cNvSpPr>
                <a:spLocks noGrp="1"/>
              </p:cNvSpPr>
              <p:nvPr>
                <p:ph idx="1"/>
              </p:nvPr>
            </p:nvSpPr>
            <p:spPr>
              <a:xfrm>
                <a:off x="838200" y="1825625"/>
                <a:ext cx="5562600" cy="4553404"/>
              </a:xfrm>
            </p:spPr>
            <p:txBody>
              <a:bodyPr>
                <a:normAutofit/>
              </a:bodyPr>
              <a:lstStyle/>
              <a:p>
                <a:pPr>
                  <a:buFont typeface="Wingdings" pitchFamily="2" charset="2"/>
                  <a:buChar char="v"/>
                </a:pPr>
                <a:r>
                  <a:rPr lang="en-US" dirty="0">
                    <a:latin typeface="Baskerville" panose="02020502070401020303" pitchFamily="18" charset="0"/>
                    <a:ea typeface="Baskerville" panose="02020502070401020303" pitchFamily="18" charset="0"/>
                  </a:rPr>
                  <a:t>We converts our smooth numbers file to bit-string representing the parity of the exponents of the prime factorization of each of our smooth number. When we store the bit-string input file of the matrix, we also have a reference file that store the x value of bit-string of </a:t>
                </a:r>
                <a14:m>
                  <m:oMath xmlns:m="http://schemas.openxmlformats.org/officeDocument/2006/math">
                    <m:r>
                      <a:rPr lang="en-US" i="1" dirty="0" smtClean="0">
                        <a:latin typeface="Cambria Math" panose="02040503050406030204" pitchFamily="18" charset="0"/>
                        <a:ea typeface="Baskerville" panose="02020502070401020303" pitchFamily="18" charset="0"/>
                      </a:rPr>
                      <m:t>𝑄</m:t>
                    </m:r>
                    <m:r>
                      <a:rPr lang="en-US" i="1" dirty="0" smtClean="0">
                        <a:latin typeface="Cambria Math" panose="02040503050406030204" pitchFamily="18" charset="0"/>
                        <a:ea typeface="Baskerville" panose="02020502070401020303" pitchFamily="18" charset="0"/>
                      </a:rPr>
                      <m:t>(</m:t>
                    </m:r>
                    <m:r>
                      <a:rPr lang="en-US" i="1" dirty="0" smtClean="0">
                        <a:latin typeface="Cambria Math" panose="02040503050406030204" pitchFamily="18" charset="0"/>
                        <a:ea typeface="Baskerville" panose="02020502070401020303" pitchFamily="18" charset="0"/>
                      </a:rPr>
                      <m:t>𝑥</m:t>
                    </m:r>
                    <m:r>
                      <a:rPr lang="en-US" i="1" dirty="0" smtClean="0">
                        <a:latin typeface="Cambria Math" panose="02040503050406030204" pitchFamily="18" charset="0"/>
                        <a:ea typeface="Baskerville" panose="02020502070401020303" pitchFamily="18" charset="0"/>
                      </a:rPr>
                      <m:t>) </m:t>
                    </m:r>
                  </m:oMath>
                </a14:m>
                <a:r>
                  <a:rPr lang="en-US" dirty="0">
                    <a:latin typeface="Baskerville" panose="02020502070401020303" pitchFamily="18" charset="0"/>
                    <a:ea typeface="Baskerville" panose="02020502070401020303" pitchFamily="18" charset="0"/>
                  </a:rPr>
                  <a:t>in the same order of the bit-string value. So that later, we can easily track back which </a:t>
                </a:r>
                <a14:m>
                  <m:oMath xmlns:m="http://schemas.openxmlformats.org/officeDocument/2006/math">
                    <m:r>
                      <a:rPr lang="en-US" i="1" dirty="0" smtClean="0">
                        <a:latin typeface="Cambria Math" panose="02040503050406030204" pitchFamily="18" charset="0"/>
                        <a:ea typeface="Baskerville" panose="02020502070401020303" pitchFamily="18" charset="0"/>
                      </a:rPr>
                      <m:t>𝑥</m:t>
                    </m:r>
                  </m:oMath>
                </a14:m>
                <a:r>
                  <a:rPr lang="en-US" dirty="0">
                    <a:latin typeface="Baskerville" panose="02020502070401020303" pitchFamily="18" charset="0"/>
                    <a:ea typeface="Baskerville" panose="02020502070401020303" pitchFamily="18" charset="0"/>
                  </a:rPr>
                  <a:t> to select.</a:t>
                </a:r>
              </a:p>
            </p:txBody>
          </p:sp>
        </mc:Choice>
        <mc:Fallback xmlns="">
          <p:sp>
            <p:nvSpPr>
              <p:cNvPr id="3" name="Content Placeholder 2">
                <a:extLst>
                  <a:ext uri="{FF2B5EF4-FFF2-40B4-BE49-F238E27FC236}">
                    <a16:creationId xmlns:a16="http://schemas.microsoft.com/office/drawing/2014/main" id="{4018B1A3-75AB-0D45-9777-36078D0ED2AF}"/>
                  </a:ext>
                </a:extLst>
              </p:cNvPr>
              <p:cNvSpPr>
                <a:spLocks noGrp="1" noRot="1" noChangeAspect="1" noMove="1" noResize="1" noEditPoints="1" noAdjustHandles="1" noChangeArrowheads="1" noChangeShapeType="1" noTextEdit="1"/>
              </p:cNvSpPr>
              <p:nvPr>
                <p:ph idx="1"/>
              </p:nvPr>
            </p:nvSpPr>
            <p:spPr>
              <a:xfrm>
                <a:off x="838200" y="1825625"/>
                <a:ext cx="5562600" cy="4553404"/>
              </a:xfrm>
              <a:blipFill>
                <a:blip r:embed="rId2"/>
                <a:stretch>
                  <a:fillRect l="-1822" t="-2514" r="-22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5E7CB63F-8819-A44A-8082-0E95BA9E5DEA}"/>
                  </a:ext>
                </a:extLst>
              </p:cNvPr>
              <p:cNvSpPr/>
              <p:nvPr/>
            </p:nvSpPr>
            <p:spPr>
              <a:xfrm>
                <a:off x="6096000" y="2605829"/>
                <a:ext cx="4561114" cy="249542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ea typeface="Baskerville" panose="02020502070401020303" pitchFamily="18" charset="0"/>
                        </a:rPr>
                        <m:t>𝑄</m:t>
                      </m:r>
                      <m:d>
                        <m:dPr>
                          <m:ctrlPr>
                            <a:rPr lang="en-US" i="1">
                              <a:latin typeface="Cambria Math" panose="02040503050406030204" pitchFamily="18" charset="0"/>
                              <a:ea typeface="Baskerville" panose="02020502070401020303" pitchFamily="18" charset="0"/>
                            </a:rPr>
                          </m:ctrlPr>
                        </m:dPr>
                        <m:e>
                          <m:sSub>
                            <m:sSubPr>
                              <m:ctrlPr>
                                <a:rPr lang="en-US" i="1">
                                  <a:latin typeface="Cambria Math" panose="02040503050406030204" pitchFamily="18" charset="0"/>
                                  <a:ea typeface="Baskerville" panose="02020502070401020303" pitchFamily="18" charset="0"/>
                                </a:rPr>
                              </m:ctrlPr>
                            </m:sSubPr>
                            <m:e>
                              <m:r>
                                <a:rPr lang="en-US" i="1">
                                  <a:latin typeface="Cambria Math" panose="02040503050406030204" pitchFamily="18" charset="0"/>
                                  <a:ea typeface="Baskerville" panose="02020502070401020303" pitchFamily="18" charset="0"/>
                                </a:rPr>
                                <m:t>𝑥</m:t>
                              </m:r>
                            </m:e>
                            <m:sub>
                              <m:r>
                                <a:rPr lang="en-US" i="1">
                                  <a:latin typeface="Cambria Math" panose="02040503050406030204" pitchFamily="18" charset="0"/>
                                  <a:ea typeface="Baskerville" panose="02020502070401020303" pitchFamily="18" charset="0"/>
                                </a:rPr>
                                <m:t>0</m:t>
                              </m:r>
                            </m:sub>
                          </m:sSub>
                        </m:e>
                      </m:d>
                      <m:r>
                        <a:rPr lang="en-US" i="1">
                          <a:latin typeface="Cambria Math" panose="02040503050406030204" pitchFamily="18" charset="0"/>
                          <a:ea typeface="Cambria Math" panose="02040503050406030204" pitchFamily="18" charset="0"/>
                        </a:rPr>
                        <m:t>≡</m:t>
                      </m:r>
                      <m:sSubSup>
                        <m:sSubSupPr>
                          <m:ctrlPr>
                            <a:rPr lang="en-US" i="1">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𝑝</m:t>
                          </m:r>
                        </m:e>
                        <m:sub>
                          <m:r>
                            <a:rPr lang="en-US" i="1">
                              <a:latin typeface="Cambria Math" panose="02040503050406030204" pitchFamily="18" charset="0"/>
                              <a:ea typeface="Cambria Math" panose="02040503050406030204" pitchFamily="18" charset="0"/>
                            </a:rPr>
                            <m:t>0</m:t>
                          </m:r>
                        </m:sub>
                        <m:sup>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𝑎</m:t>
                              </m:r>
                            </m:e>
                            <m:sub>
                              <m:r>
                                <a:rPr lang="en-US" i="1">
                                  <a:latin typeface="Cambria Math" panose="02040503050406030204" pitchFamily="18" charset="0"/>
                                  <a:ea typeface="Cambria Math" panose="02040503050406030204" pitchFamily="18" charset="0"/>
                                </a:rPr>
                                <m:t>00</m:t>
                              </m:r>
                            </m:sub>
                          </m:sSub>
                        </m:sup>
                      </m:sSubSup>
                      <m:sSubSup>
                        <m:sSubSupPr>
                          <m:ctrlPr>
                            <a:rPr lang="en-US" i="1">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𝑝</m:t>
                          </m:r>
                        </m:e>
                        <m:sub>
                          <m:r>
                            <a:rPr lang="en-US" i="1">
                              <a:latin typeface="Cambria Math" panose="02040503050406030204" pitchFamily="18" charset="0"/>
                              <a:ea typeface="Cambria Math" panose="02040503050406030204" pitchFamily="18" charset="0"/>
                            </a:rPr>
                            <m:t>1</m:t>
                          </m:r>
                        </m:sub>
                        <m:sup>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𝑎</m:t>
                              </m:r>
                            </m:e>
                            <m:sub>
                              <m:r>
                                <a:rPr lang="en-US" i="1">
                                  <a:latin typeface="Cambria Math" panose="02040503050406030204" pitchFamily="18" charset="0"/>
                                  <a:ea typeface="Cambria Math" panose="02040503050406030204" pitchFamily="18" charset="0"/>
                                </a:rPr>
                                <m:t>01</m:t>
                              </m:r>
                            </m:sub>
                          </m:sSub>
                        </m:sup>
                      </m:sSubSup>
                      <m:sSubSup>
                        <m:sSubSupPr>
                          <m:ctrlPr>
                            <a:rPr lang="en-US" i="1">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𝑝</m:t>
                          </m:r>
                        </m:e>
                        <m:sub>
                          <m:r>
                            <a:rPr lang="en-US" i="1">
                              <a:latin typeface="Cambria Math" panose="02040503050406030204" pitchFamily="18" charset="0"/>
                              <a:ea typeface="Cambria Math" panose="02040503050406030204" pitchFamily="18" charset="0"/>
                            </a:rPr>
                            <m:t>2</m:t>
                          </m:r>
                        </m:sub>
                        <m:sup>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𝑎</m:t>
                              </m:r>
                            </m:e>
                            <m:sub>
                              <m:r>
                                <a:rPr lang="en-US" i="1">
                                  <a:latin typeface="Cambria Math" panose="02040503050406030204" pitchFamily="18" charset="0"/>
                                  <a:ea typeface="Cambria Math" panose="02040503050406030204" pitchFamily="18" charset="0"/>
                                </a:rPr>
                                <m:t>03</m:t>
                              </m:r>
                            </m:sub>
                          </m:sSub>
                        </m:sup>
                      </m:sSubSup>
                      <m:r>
                        <a:rPr lang="en-US" i="1">
                          <a:latin typeface="Cambria Math" panose="02040503050406030204" pitchFamily="18" charset="0"/>
                          <a:ea typeface="Cambria Math" panose="02040503050406030204" pitchFamily="18" charset="0"/>
                        </a:rPr>
                        <m:t>…</m:t>
                      </m:r>
                      <m:sSubSup>
                        <m:sSubSupPr>
                          <m:ctrlPr>
                            <a:rPr lang="en-US" i="1">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𝑝</m:t>
                          </m:r>
                        </m:e>
                        <m:sub>
                          <m:r>
                            <a:rPr lang="en-US" i="1">
                              <a:latin typeface="Cambria Math" panose="02040503050406030204" pitchFamily="18" charset="0"/>
                              <a:ea typeface="Cambria Math" panose="02040503050406030204" pitchFamily="18" charset="0"/>
                            </a:rPr>
                            <m:t>𝑘</m:t>
                          </m:r>
                        </m:sub>
                        <m:sup>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𝑎</m:t>
                              </m:r>
                            </m:e>
                            <m:sub>
                              <m:r>
                                <a:rPr lang="en-US" i="1">
                                  <a:latin typeface="Cambria Math" panose="02040503050406030204" pitchFamily="18" charset="0"/>
                                  <a:ea typeface="Cambria Math" panose="02040503050406030204" pitchFamily="18" charset="0"/>
                                </a:rPr>
                                <m:t>0</m:t>
                              </m:r>
                              <m:r>
                                <a:rPr lang="en-US" i="1">
                                  <a:latin typeface="Cambria Math" panose="02040503050406030204" pitchFamily="18" charset="0"/>
                                  <a:ea typeface="Cambria Math" panose="02040503050406030204" pitchFamily="18" charset="0"/>
                                </a:rPr>
                                <m:t>𝑘</m:t>
                              </m:r>
                            </m:sub>
                          </m:sSub>
                        </m:sup>
                      </m:sSubSup>
                    </m:oMath>
                  </m:oMathPara>
                </a14:m>
                <a:endParaRPr lang="en-US" dirty="0">
                  <a:latin typeface="Baskerville" panose="02020502070401020303" pitchFamily="18" charset="0"/>
                  <a:ea typeface="Baskerville" panose="02020502070401020303" pitchFamily="18" charset="0"/>
                </a:endParaRPr>
              </a:p>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ea typeface="Baskerville" panose="02020502070401020303" pitchFamily="18" charset="0"/>
                        </a:rPr>
                        <m:t>𝑄</m:t>
                      </m:r>
                      <m:d>
                        <m:dPr>
                          <m:ctrlPr>
                            <a:rPr lang="en-US" i="1">
                              <a:latin typeface="Cambria Math" panose="02040503050406030204" pitchFamily="18" charset="0"/>
                              <a:ea typeface="Baskerville" panose="02020502070401020303" pitchFamily="18" charset="0"/>
                            </a:rPr>
                          </m:ctrlPr>
                        </m:dPr>
                        <m:e>
                          <m:sSub>
                            <m:sSubPr>
                              <m:ctrlPr>
                                <a:rPr lang="en-US" i="1">
                                  <a:latin typeface="Cambria Math" panose="02040503050406030204" pitchFamily="18" charset="0"/>
                                  <a:ea typeface="Baskerville" panose="02020502070401020303" pitchFamily="18" charset="0"/>
                                </a:rPr>
                              </m:ctrlPr>
                            </m:sSubPr>
                            <m:e>
                              <m:r>
                                <a:rPr lang="en-US" i="1">
                                  <a:latin typeface="Cambria Math" panose="02040503050406030204" pitchFamily="18" charset="0"/>
                                  <a:ea typeface="Baskerville" panose="02020502070401020303" pitchFamily="18" charset="0"/>
                                </a:rPr>
                                <m:t>𝑥</m:t>
                              </m:r>
                            </m:e>
                            <m:sub>
                              <m:r>
                                <a:rPr lang="en-US" i="1">
                                  <a:latin typeface="Cambria Math" panose="02040503050406030204" pitchFamily="18" charset="0"/>
                                  <a:ea typeface="Baskerville" panose="02020502070401020303" pitchFamily="18" charset="0"/>
                                </a:rPr>
                                <m:t>1</m:t>
                              </m:r>
                            </m:sub>
                          </m:sSub>
                        </m:e>
                      </m:d>
                      <m:r>
                        <a:rPr lang="en-US" i="1">
                          <a:latin typeface="Cambria Math" panose="02040503050406030204" pitchFamily="18" charset="0"/>
                          <a:ea typeface="Cambria Math" panose="02040503050406030204" pitchFamily="18" charset="0"/>
                        </a:rPr>
                        <m:t>≡</m:t>
                      </m:r>
                      <m:sSubSup>
                        <m:sSubSupPr>
                          <m:ctrlPr>
                            <a:rPr lang="en-US" i="1">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𝑝</m:t>
                          </m:r>
                        </m:e>
                        <m:sub>
                          <m:r>
                            <a:rPr lang="en-US" i="1">
                              <a:latin typeface="Cambria Math" panose="02040503050406030204" pitchFamily="18" charset="0"/>
                              <a:ea typeface="Cambria Math" panose="02040503050406030204" pitchFamily="18" charset="0"/>
                            </a:rPr>
                            <m:t>0</m:t>
                          </m:r>
                        </m:sub>
                        <m:sup>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𝑎</m:t>
                              </m:r>
                            </m:e>
                            <m:sub>
                              <m:r>
                                <a:rPr lang="en-US" i="1">
                                  <a:latin typeface="Cambria Math" panose="02040503050406030204" pitchFamily="18" charset="0"/>
                                  <a:ea typeface="Cambria Math" panose="02040503050406030204" pitchFamily="18" charset="0"/>
                                </a:rPr>
                                <m:t>10</m:t>
                              </m:r>
                            </m:sub>
                          </m:sSub>
                        </m:sup>
                      </m:sSubSup>
                      <m:sSubSup>
                        <m:sSubSupPr>
                          <m:ctrlPr>
                            <a:rPr lang="en-US" i="1">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𝑝</m:t>
                          </m:r>
                        </m:e>
                        <m:sub>
                          <m:r>
                            <a:rPr lang="en-US" i="1">
                              <a:latin typeface="Cambria Math" panose="02040503050406030204" pitchFamily="18" charset="0"/>
                              <a:ea typeface="Cambria Math" panose="02040503050406030204" pitchFamily="18" charset="0"/>
                            </a:rPr>
                            <m:t>1</m:t>
                          </m:r>
                        </m:sub>
                        <m:sup>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𝑎</m:t>
                              </m:r>
                            </m:e>
                            <m:sub>
                              <m:r>
                                <a:rPr lang="en-US" i="1">
                                  <a:latin typeface="Cambria Math" panose="02040503050406030204" pitchFamily="18" charset="0"/>
                                  <a:ea typeface="Cambria Math" panose="02040503050406030204" pitchFamily="18" charset="0"/>
                                </a:rPr>
                                <m:t>11</m:t>
                              </m:r>
                            </m:sub>
                          </m:sSub>
                        </m:sup>
                      </m:sSubSup>
                      <m:sSubSup>
                        <m:sSubSupPr>
                          <m:ctrlPr>
                            <a:rPr lang="en-US" i="1">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𝑝</m:t>
                          </m:r>
                        </m:e>
                        <m:sub>
                          <m:r>
                            <a:rPr lang="en-US" i="1">
                              <a:latin typeface="Cambria Math" panose="02040503050406030204" pitchFamily="18" charset="0"/>
                              <a:ea typeface="Cambria Math" panose="02040503050406030204" pitchFamily="18" charset="0"/>
                            </a:rPr>
                            <m:t>2</m:t>
                          </m:r>
                        </m:sub>
                        <m:sup>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𝑎</m:t>
                              </m:r>
                            </m:e>
                            <m:sub>
                              <m:r>
                                <a:rPr lang="en-US" i="1">
                                  <a:latin typeface="Cambria Math" panose="02040503050406030204" pitchFamily="18" charset="0"/>
                                  <a:ea typeface="Cambria Math" panose="02040503050406030204" pitchFamily="18" charset="0"/>
                                </a:rPr>
                                <m:t>12</m:t>
                              </m:r>
                            </m:sub>
                          </m:sSub>
                        </m:sup>
                      </m:sSubSup>
                      <m:r>
                        <a:rPr lang="en-US" i="1">
                          <a:latin typeface="Cambria Math" panose="02040503050406030204" pitchFamily="18" charset="0"/>
                          <a:ea typeface="Cambria Math" panose="02040503050406030204" pitchFamily="18" charset="0"/>
                        </a:rPr>
                        <m:t>…</m:t>
                      </m:r>
                      <m:sSubSup>
                        <m:sSubSupPr>
                          <m:ctrlPr>
                            <a:rPr lang="en-US" i="1">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𝑝</m:t>
                          </m:r>
                        </m:e>
                        <m:sub>
                          <m:r>
                            <a:rPr lang="en-US" i="1">
                              <a:latin typeface="Cambria Math" panose="02040503050406030204" pitchFamily="18" charset="0"/>
                              <a:ea typeface="Cambria Math" panose="02040503050406030204" pitchFamily="18" charset="0"/>
                            </a:rPr>
                            <m:t>𝑘</m:t>
                          </m:r>
                        </m:sub>
                        <m:sup>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𝑎</m:t>
                              </m:r>
                            </m:e>
                            <m:sub>
                              <m:r>
                                <a:rPr lang="en-US" i="1">
                                  <a:latin typeface="Cambria Math" panose="02040503050406030204" pitchFamily="18" charset="0"/>
                                  <a:ea typeface="Cambria Math" panose="02040503050406030204" pitchFamily="18" charset="0"/>
                                </a:rPr>
                                <m:t>1</m:t>
                              </m:r>
                              <m:r>
                                <a:rPr lang="en-US" i="1">
                                  <a:latin typeface="Cambria Math" panose="02040503050406030204" pitchFamily="18" charset="0"/>
                                  <a:ea typeface="Cambria Math" panose="02040503050406030204" pitchFamily="18" charset="0"/>
                                </a:rPr>
                                <m:t>𝑘</m:t>
                              </m:r>
                            </m:sub>
                          </m:sSub>
                        </m:sup>
                      </m:sSubSup>
                    </m:oMath>
                  </m:oMathPara>
                </a14:m>
                <a:endParaRPr lang="en-US" dirty="0">
                  <a:latin typeface="Baskerville" panose="02020502070401020303" pitchFamily="18" charset="0"/>
                  <a:ea typeface="Baskerville" panose="02020502070401020303" pitchFamily="18" charset="0"/>
                </a:endParaRPr>
              </a:p>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ea typeface="Baskerville" panose="02020502070401020303" pitchFamily="18" charset="0"/>
                        </a:rPr>
                        <m:t>…</m:t>
                      </m:r>
                    </m:oMath>
                  </m:oMathPara>
                </a14:m>
                <a:endParaRPr lang="en-US" i="1" dirty="0">
                  <a:latin typeface="Baskerville" panose="02020502070401020303" pitchFamily="18" charset="0"/>
                  <a:ea typeface="Baskerville" panose="02020502070401020303" pitchFamily="18" charset="0"/>
                </a:endParaRPr>
              </a:p>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ea typeface="Baskerville" panose="02020502070401020303" pitchFamily="18" charset="0"/>
                        </a:rPr>
                        <m:t>𝑄</m:t>
                      </m:r>
                      <m:d>
                        <m:dPr>
                          <m:ctrlPr>
                            <a:rPr lang="en-US" i="1">
                              <a:latin typeface="Cambria Math" panose="02040503050406030204" pitchFamily="18" charset="0"/>
                              <a:ea typeface="Baskerville" panose="02020502070401020303" pitchFamily="18" charset="0"/>
                            </a:rPr>
                          </m:ctrlPr>
                        </m:dPr>
                        <m:e>
                          <m:sSub>
                            <m:sSubPr>
                              <m:ctrlPr>
                                <a:rPr lang="en-US" i="1">
                                  <a:latin typeface="Cambria Math" panose="02040503050406030204" pitchFamily="18" charset="0"/>
                                  <a:ea typeface="Baskerville" panose="02020502070401020303" pitchFamily="18" charset="0"/>
                                </a:rPr>
                              </m:ctrlPr>
                            </m:sSubPr>
                            <m:e>
                              <m:r>
                                <a:rPr lang="en-US" i="1">
                                  <a:latin typeface="Cambria Math" panose="02040503050406030204" pitchFamily="18" charset="0"/>
                                  <a:ea typeface="Baskerville" panose="02020502070401020303" pitchFamily="18" charset="0"/>
                                </a:rPr>
                                <m:t>𝑥</m:t>
                              </m:r>
                            </m:e>
                            <m:sub>
                              <m:r>
                                <a:rPr lang="en-US" i="1">
                                  <a:latin typeface="Cambria Math" panose="02040503050406030204" pitchFamily="18" charset="0"/>
                                  <a:ea typeface="Baskerville" panose="02020502070401020303" pitchFamily="18" charset="0"/>
                                </a:rPr>
                                <m:t>𝑛</m:t>
                              </m:r>
                            </m:sub>
                          </m:sSub>
                        </m:e>
                      </m:d>
                      <m:r>
                        <a:rPr lang="en-US" i="1">
                          <a:latin typeface="Cambria Math" panose="02040503050406030204" pitchFamily="18" charset="0"/>
                          <a:ea typeface="Cambria Math" panose="02040503050406030204" pitchFamily="18" charset="0"/>
                        </a:rPr>
                        <m:t>≡</m:t>
                      </m:r>
                      <m:sSubSup>
                        <m:sSubSupPr>
                          <m:ctrlPr>
                            <a:rPr lang="en-US" i="1">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𝑝</m:t>
                          </m:r>
                        </m:e>
                        <m:sub>
                          <m:r>
                            <a:rPr lang="en-US" i="1">
                              <a:latin typeface="Cambria Math" panose="02040503050406030204" pitchFamily="18" charset="0"/>
                              <a:ea typeface="Cambria Math" panose="02040503050406030204" pitchFamily="18" charset="0"/>
                            </a:rPr>
                            <m:t>0</m:t>
                          </m:r>
                        </m:sub>
                        <m:sup>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𝑎</m:t>
                              </m:r>
                            </m:e>
                            <m:sub>
                              <m:r>
                                <a:rPr lang="en-US" i="1">
                                  <a:latin typeface="Cambria Math" panose="02040503050406030204" pitchFamily="18" charset="0"/>
                                  <a:ea typeface="Cambria Math" panose="02040503050406030204" pitchFamily="18" charset="0"/>
                                </a:rPr>
                                <m:t>𝑛</m:t>
                              </m:r>
                              <m:r>
                                <a:rPr lang="en-US" i="1">
                                  <a:latin typeface="Cambria Math" panose="02040503050406030204" pitchFamily="18" charset="0"/>
                                  <a:ea typeface="Cambria Math" panose="02040503050406030204" pitchFamily="18" charset="0"/>
                                </a:rPr>
                                <m:t>0</m:t>
                              </m:r>
                            </m:sub>
                          </m:sSub>
                        </m:sup>
                      </m:sSubSup>
                      <m:sSubSup>
                        <m:sSubSupPr>
                          <m:ctrlPr>
                            <a:rPr lang="en-US" i="1">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𝑝</m:t>
                          </m:r>
                        </m:e>
                        <m:sub>
                          <m:r>
                            <a:rPr lang="en-US" i="1">
                              <a:latin typeface="Cambria Math" panose="02040503050406030204" pitchFamily="18" charset="0"/>
                              <a:ea typeface="Cambria Math" panose="02040503050406030204" pitchFamily="18" charset="0"/>
                            </a:rPr>
                            <m:t>1</m:t>
                          </m:r>
                        </m:sub>
                        <m:sup>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𝑎</m:t>
                              </m:r>
                            </m:e>
                            <m:sub>
                              <m:r>
                                <a:rPr lang="en-US" i="1">
                                  <a:latin typeface="Cambria Math" panose="02040503050406030204" pitchFamily="18" charset="0"/>
                                  <a:ea typeface="Cambria Math" panose="02040503050406030204" pitchFamily="18" charset="0"/>
                                </a:rPr>
                                <m:t>𝑛</m:t>
                              </m:r>
                              <m:r>
                                <a:rPr lang="en-US" i="1">
                                  <a:latin typeface="Cambria Math" panose="02040503050406030204" pitchFamily="18" charset="0"/>
                                  <a:ea typeface="Cambria Math" panose="02040503050406030204" pitchFamily="18" charset="0"/>
                                </a:rPr>
                                <m:t>1</m:t>
                              </m:r>
                            </m:sub>
                          </m:sSub>
                        </m:sup>
                      </m:sSubSup>
                      <m:sSubSup>
                        <m:sSubSupPr>
                          <m:ctrlPr>
                            <a:rPr lang="en-US" i="1">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𝑝</m:t>
                          </m:r>
                        </m:e>
                        <m:sub>
                          <m:r>
                            <a:rPr lang="en-US" i="1">
                              <a:latin typeface="Cambria Math" panose="02040503050406030204" pitchFamily="18" charset="0"/>
                              <a:ea typeface="Cambria Math" panose="02040503050406030204" pitchFamily="18" charset="0"/>
                            </a:rPr>
                            <m:t>2</m:t>
                          </m:r>
                        </m:sub>
                        <m:sup>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𝑎</m:t>
                              </m:r>
                            </m:e>
                            <m:sub>
                              <m:r>
                                <a:rPr lang="en-US" i="1">
                                  <a:latin typeface="Cambria Math" panose="02040503050406030204" pitchFamily="18" charset="0"/>
                                  <a:ea typeface="Cambria Math" panose="02040503050406030204" pitchFamily="18" charset="0"/>
                                </a:rPr>
                                <m:t>𝑛</m:t>
                              </m:r>
                              <m:r>
                                <a:rPr lang="en-US" i="1">
                                  <a:latin typeface="Cambria Math" panose="02040503050406030204" pitchFamily="18" charset="0"/>
                                  <a:ea typeface="Cambria Math" panose="02040503050406030204" pitchFamily="18" charset="0"/>
                                </a:rPr>
                                <m:t>2</m:t>
                              </m:r>
                            </m:sub>
                          </m:sSub>
                        </m:sup>
                      </m:sSubSup>
                      <m:r>
                        <a:rPr lang="en-US" i="1">
                          <a:latin typeface="Cambria Math" panose="02040503050406030204" pitchFamily="18" charset="0"/>
                          <a:ea typeface="Cambria Math" panose="02040503050406030204" pitchFamily="18" charset="0"/>
                        </a:rPr>
                        <m:t>…</m:t>
                      </m:r>
                      <m:sSubSup>
                        <m:sSubSupPr>
                          <m:ctrlPr>
                            <a:rPr lang="en-US" i="1">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𝑝</m:t>
                          </m:r>
                        </m:e>
                        <m:sub>
                          <m:r>
                            <a:rPr lang="en-US" i="1">
                              <a:latin typeface="Cambria Math" panose="02040503050406030204" pitchFamily="18" charset="0"/>
                              <a:ea typeface="Cambria Math" panose="02040503050406030204" pitchFamily="18" charset="0"/>
                            </a:rPr>
                            <m:t>𝑘</m:t>
                          </m:r>
                        </m:sub>
                        <m:sup>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𝑎</m:t>
                              </m:r>
                            </m:e>
                            <m:sub>
                              <m:r>
                                <a:rPr lang="en-US" i="1">
                                  <a:latin typeface="Cambria Math" panose="02040503050406030204" pitchFamily="18" charset="0"/>
                                  <a:ea typeface="Cambria Math" panose="02040503050406030204" pitchFamily="18" charset="0"/>
                                </a:rPr>
                                <m:t>𝑛𝑘</m:t>
                              </m:r>
                            </m:sub>
                          </m:sSub>
                        </m:sup>
                      </m:sSubSup>
                    </m:oMath>
                  </m:oMathPara>
                </a14:m>
                <a:endParaRPr lang="en-US" dirty="0">
                  <a:latin typeface="Baskerville" panose="02020502070401020303" pitchFamily="18" charset="0"/>
                  <a:ea typeface="Baskerville" panose="02020502070401020303" pitchFamily="18" charset="0"/>
                </a:endParaRPr>
              </a:p>
              <a:p>
                <a:endParaRPr lang="en-US" i="1" dirty="0">
                  <a:latin typeface="Baskerville" panose="02020502070401020303" pitchFamily="18" charset="0"/>
                  <a:ea typeface="Baskerville" panose="02020502070401020303" pitchFamily="18" charset="0"/>
                </a:endParaRPr>
              </a:p>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𝐴</m:t>
                      </m:r>
                      <m:r>
                        <a:rPr lang="en-US" i="1">
                          <a:latin typeface="Cambria Math" panose="02040503050406030204" pitchFamily="18" charset="0"/>
                        </a:rPr>
                        <m:t>=</m:t>
                      </m:r>
                      <m:d>
                        <m:dPr>
                          <m:begChr m:val="["/>
                          <m:endChr m:val="]"/>
                          <m:ctrlPr>
                            <a:rPr lang="en-US" i="1">
                              <a:latin typeface="Cambria Math" panose="02040503050406030204" pitchFamily="18" charset="0"/>
                            </a:rPr>
                          </m:ctrlPr>
                        </m:dPr>
                        <m:e>
                          <m:eqArr>
                            <m:eqArrPr>
                              <m:ctrlPr>
                                <a:rPr lang="en-US" i="1">
                                  <a:latin typeface="Cambria Math" panose="02040503050406030204" pitchFamily="18" charset="0"/>
                                  <a:ea typeface="Cambria Math" panose="02040503050406030204" pitchFamily="18" charset="0"/>
                                </a:rPr>
                              </m:ctrlPr>
                            </m:eqArrPr>
                            <m:e>
                              <m:eqArr>
                                <m:eqArrPr>
                                  <m:ctrlPr>
                                    <a:rPr lang="en-US" i="1">
                                      <a:latin typeface="Cambria Math" panose="02040503050406030204" pitchFamily="18" charset="0"/>
                                      <a:ea typeface="Cambria Math" panose="02040503050406030204" pitchFamily="18" charset="0"/>
                                    </a:rPr>
                                  </m:ctrlPr>
                                </m:eqArr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𝑎</m:t>
                                      </m:r>
                                    </m:e>
                                    <m:sub>
                                      <m:r>
                                        <a:rPr lang="en-US" i="1">
                                          <a:latin typeface="Cambria Math" panose="02040503050406030204" pitchFamily="18" charset="0"/>
                                          <a:ea typeface="Cambria Math" panose="02040503050406030204" pitchFamily="18" charset="0"/>
                                        </a:rPr>
                                        <m:t>00</m:t>
                                      </m:r>
                                    </m:sub>
                                  </m:sSub>
                                  <m:r>
                                    <a:rPr lang="en-US" i="1">
                                      <a:latin typeface="Cambria Math" panose="02040503050406030204" pitchFamily="18" charset="0"/>
                                      <a:ea typeface="Cambria Math" panose="02040503050406030204" pitchFamily="18" charset="0"/>
                                    </a:rPr>
                                    <m:t>   </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𝑎</m:t>
                                      </m:r>
                                    </m:e>
                                    <m:sub>
                                      <m:r>
                                        <a:rPr lang="en-US" i="1">
                                          <a:latin typeface="Cambria Math" panose="02040503050406030204" pitchFamily="18" charset="0"/>
                                          <a:ea typeface="Cambria Math" panose="02040503050406030204" pitchFamily="18" charset="0"/>
                                        </a:rPr>
                                        <m:t>01</m:t>
                                      </m:r>
                                    </m:sub>
                                  </m:sSub>
                                  <m:r>
                                    <a:rPr lang="en-US" i="1">
                                      <a:latin typeface="Cambria Math" panose="02040503050406030204" pitchFamily="18" charset="0"/>
                                      <a:ea typeface="Cambria Math" panose="02040503050406030204" pitchFamily="18" charset="0"/>
                                    </a:rPr>
                                    <m:t>   </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𝑎</m:t>
                                      </m:r>
                                    </m:e>
                                    <m:sub>
                                      <m:r>
                                        <a:rPr lang="en-US" i="1">
                                          <a:latin typeface="Cambria Math" panose="02040503050406030204" pitchFamily="18" charset="0"/>
                                          <a:ea typeface="Cambria Math" panose="02040503050406030204" pitchFamily="18" charset="0"/>
                                        </a:rPr>
                                        <m:t>02</m:t>
                                      </m:r>
                                    </m:sub>
                                  </m:sSub>
                                  <m:r>
                                    <a:rPr lang="en-US" i="1">
                                      <a:latin typeface="Cambria Math" panose="02040503050406030204" pitchFamily="18" charset="0"/>
                                      <a:ea typeface="Cambria Math" panose="02040503050406030204" pitchFamily="18" charset="0"/>
                                    </a:rPr>
                                    <m:t>   …   </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𝑎</m:t>
                                      </m:r>
                                    </m:e>
                                    <m:sub>
                                      <m:r>
                                        <a:rPr lang="en-US" i="1">
                                          <a:latin typeface="Cambria Math" panose="02040503050406030204" pitchFamily="18" charset="0"/>
                                          <a:ea typeface="Cambria Math" panose="02040503050406030204" pitchFamily="18" charset="0"/>
                                        </a:rPr>
                                        <m:t>0</m:t>
                                      </m:r>
                                      <m:r>
                                        <a:rPr lang="en-US" i="1">
                                          <a:latin typeface="Cambria Math" panose="02040503050406030204" pitchFamily="18" charset="0"/>
                                          <a:ea typeface="Cambria Math" panose="02040503050406030204" pitchFamily="18" charset="0"/>
                                        </a:rPr>
                                        <m:t>𝑘</m:t>
                                      </m:r>
                                    </m:sub>
                                  </m:sSub>
                                </m:e>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𝑎</m:t>
                                      </m:r>
                                    </m:e>
                                    <m:sub>
                                      <m:r>
                                        <a:rPr lang="en-US" i="1">
                                          <a:latin typeface="Cambria Math" panose="02040503050406030204" pitchFamily="18" charset="0"/>
                                          <a:ea typeface="Cambria Math" panose="02040503050406030204" pitchFamily="18" charset="0"/>
                                        </a:rPr>
                                        <m:t>10</m:t>
                                      </m:r>
                                    </m:sub>
                                  </m:sSub>
                                  <m:r>
                                    <a:rPr lang="en-US" i="1">
                                      <a:latin typeface="Cambria Math" panose="02040503050406030204" pitchFamily="18" charset="0"/>
                                      <a:ea typeface="Cambria Math" panose="02040503050406030204" pitchFamily="18" charset="0"/>
                                    </a:rPr>
                                    <m:t>   </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𝑎</m:t>
                                      </m:r>
                                    </m:e>
                                    <m:sub>
                                      <m:r>
                                        <a:rPr lang="en-US" i="1">
                                          <a:latin typeface="Cambria Math" panose="02040503050406030204" pitchFamily="18" charset="0"/>
                                          <a:ea typeface="Cambria Math" panose="02040503050406030204" pitchFamily="18" charset="0"/>
                                        </a:rPr>
                                        <m:t>11</m:t>
                                      </m:r>
                                    </m:sub>
                                  </m:sSub>
                                  <m:r>
                                    <a:rPr lang="en-US" i="1">
                                      <a:latin typeface="Cambria Math" panose="02040503050406030204" pitchFamily="18" charset="0"/>
                                      <a:ea typeface="Cambria Math" panose="02040503050406030204" pitchFamily="18" charset="0"/>
                                    </a:rPr>
                                    <m:t>   </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𝑎</m:t>
                                      </m:r>
                                    </m:e>
                                    <m:sub>
                                      <m:r>
                                        <a:rPr lang="en-US" i="1">
                                          <a:latin typeface="Cambria Math" panose="02040503050406030204" pitchFamily="18" charset="0"/>
                                          <a:ea typeface="Cambria Math" panose="02040503050406030204" pitchFamily="18" charset="0"/>
                                        </a:rPr>
                                        <m:t>12</m:t>
                                      </m:r>
                                    </m:sub>
                                  </m:sSub>
                                  <m:r>
                                    <a:rPr lang="en-US" i="1">
                                      <a:latin typeface="Cambria Math" panose="02040503050406030204" pitchFamily="18" charset="0"/>
                                      <a:ea typeface="Cambria Math" panose="02040503050406030204" pitchFamily="18" charset="0"/>
                                    </a:rPr>
                                    <m:t>   …   </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𝑎</m:t>
                                      </m:r>
                                    </m:e>
                                    <m:sub>
                                      <m:r>
                                        <a:rPr lang="en-US" i="1">
                                          <a:latin typeface="Cambria Math" panose="02040503050406030204" pitchFamily="18" charset="0"/>
                                          <a:ea typeface="Cambria Math" panose="02040503050406030204" pitchFamily="18" charset="0"/>
                                        </a:rPr>
                                        <m:t>1</m:t>
                                      </m:r>
                                      <m:r>
                                        <a:rPr lang="en-US" i="1">
                                          <a:latin typeface="Cambria Math" panose="02040503050406030204" pitchFamily="18" charset="0"/>
                                          <a:ea typeface="Cambria Math" panose="02040503050406030204" pitchFamily="18" charset="0"/>
                                        </a:rPr>
                                        <m:t>𝑘</m:t>
                                      </m:r>
                                    </m:sub>
                                  </m:sSub>
                                </m:e>
                              </m:eqArr>
                            </m:e>
                            <m:e>
                              <m:r>
                                <a:rPr lang="en-US" i="1">
                                  <a:latin typeface="Cambria Math" panose="02040503050406030204" pitchFamily="18" charset="0"/>
                                  <a:ea typeface="Cambria Math" panose="02040503050406030204" pitchFamily="18" charset="0"/>
                                </a:rPr>
                                <m:t>…</m:t>
                              </m:r>
                            </m:e>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𝑎</m:t>
                                  </m:r>
                                </m:e>
                                <m:sub>
                                  <m:r>
                                    <a:rPr lang="en-US" i="1">
                                      <a:latin typeface="Cambria Math" panose="02040503050406030204" pitchFamily="18" charset="0"/>
                                      <a:ea typeface="Cambria Math" panose="02040503050406030204" pitchFamily="18" charset="0"/>
                                    </a:rPr>
                                    <m:t>𝑛</m:t>
                                  </m:r>
                                  <m:r>
                                    <a:rPr lang="en-US" i="1">
                                      <a:latin typeface="Cambria Math" panose="02040503050406030204" pitchFamily="18" charset="0"/>
                                      <a:ea typeface="Cambria Math" panose="02040503050406030204" pitchFamily="18" charset="0"/>
                                    </a:rPr>
                                    <m:t>0</m:t>
                                  </m:r>
                                </m:sub>
                              </m:sSub>
                              <m:r>
                                <a:rPr lang="en-US" i="1">
                                  <a:latin typeface="Cambria Math" panose="02040503050406030204" pitchFamily="18" charset="0"/>
                                  <a:ea typeface="Cambria Math" panose="02040503050406030204" pitchFamily="18" charset="0"/>
                                </a:rPr>
                                <m:t>   </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𝑎</m:t>
                                  </m:r>
                                </m:e>
                                <m:sub>
                                  <m:r>
                                    <a:rPr lang="en-US" i="1">
                                      <a:latin typeface="Cambria Math" panose="02040503050406030204" pitchFamily="18" charset="0"/>
                                      <a:ea typeface="Cambria Math" panose="02040503050406030204" pitchFamily="18" charset="0"/>
                                    </a:rPr>
                                    <m:t>𝑛</m:t>
                                  </m:r>
                                  <m:r>
                                    <a:rPr lang="en-US" i="1">
                                      <a:latin typeface="Cambria Math" panose="02040503050406030204" pitchFamily="18" charset="0"/>
                                      <a:ea typeface="Cambria Math" panose="02040503050406030204" pitchFamily="18" charset="0"/>
                                    </a:rPr>
                                    <m:t>1</m:t>
                                  </m:r>
                                </m:sub>
                              </m:sSub>
                              <m:r>
                                <a:rPr lang="en-US" i="1">
                                  <a:latin typeface="Cambria Math" panose="02040503050406030204" pitchFamily="18" charset="0"/>
                                  <a:ea typeface="Cambria Math" panose="02040503050406030204" pitchFamily="18" charset="0"/>
                                </a:rPr>
                                <m:t>   </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𝑎</m:t>
                                  </m:r>
                                </m:e>
                                <m:sub>
                                  <m:r>
                                    <a:rPr lang="en-US" i="1">
                                      <a:latin typeface="Cambria Math" panose="02040503050406030204" pitchFamily="18" charset="0"/>
                                      <a:ea typeface="Cambria Math" panose="02040503050406030204" pitchFamily="18" charset="0"/>
                                    </a:rPr>
                                    <m:t>𝑛</m:t>
                                  </m:r>
                                  <m:r>
                                    <a:rPr lang="en-US" i="1">
                                      <a:latin typeface="Cambria Math" panose="02040503050406030204" pitchFamily="18" charset="0"/>
                                      <a:ea typeface="Cambria Math" panose="02040503050406030204" pitchFamily="18" charset="0"/>
                                    </a:rPr>
                                    <m:t>2</m:t>
                                  </m:r>
                                </m:sub>
                              </m:sSub>
                              <m:r>
                                <a:rPr lang="en-US" i="1">
                                  <a:latin typeface="Cambria Math" panose="02040503050406030204" pitchFamily="18" charset="0"/>
                                  <a:ea typeface="Cambria Math" panose="02040503050406030204" pitchFamily="18" charset="0"/>
                                </a:rPr>
                                <m:t>   …   </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𝑎</m:t>
                                  </m:r>
                                </m:e>
                                <m:sub>
                                  <m:r>
                                    <a:rPr lang="en-US" i="1">
                                      <a:latin typeface="Cambria Math" panose="02040503050406030204" pitchFamily="18" charset="0"/>
                                      <a:ea typeface="Cambria Math" panose="02040503050406030204" pitchFamily="18" charset="0"/>
                                    </a:rPr>
                                    <m:t>𝑛𝑘</m:t>
                                  </m:r>
                                </m:sub>
                              </m:sSub>
                            </m:e>
                          </m:eqArr>
                        </m:e>
                      </m:d>
                    </m:oMath>
                  </m:oMathPara>
                </a14:m>
                <a:endParaRPr lang="en-US" dirty="0"/>
              </a:p>
            </p:txBody>
          </p:sp>
        </mc:Choice>
        <mc:Fallback xmlns="">
          <p:sp>
            <p:nvSpPr>
              <p:cNvPr id="4" name="Rectangle 3">
                <a:extLst>
                  <a:ext uri="{FF2B5EF4-FFF2-40B4-BE49-F238E27FC236}">
                    <a16:creationId xmlns:a16="http://schemas.microsoft.com/office/drawing/2014/main" id="{5E7CB63F-8819-A44A-8082-0E95BA9E5DEA}"/>
                  </a:ext>
                </a:extLst>
              </p:cNvPr>
              <p:cNvSpPr>
                <a:spLocks noRot="1" noChangeAspect="1" noMove="1" noResize="1" noEditPoints="1" noAdjustHandles="1" noChangeArrowheads="1" noChangeShapeType="1" noTextEdit="1"/>
              </p:cNvSpPr>
              <p:nvPr/>
            </p:nvSpPr>
            <p:spPr>
              <a:xfrm>
                <a:off x="6096000" y="2605829"/>
                <a:ext cx="4561114" cy="2495427"/>
              </a:xfrm>
              <a:prstGeom prst="rect">
                <a:avLst/>
              </a:prstGeom>
              <a:blipFill>
                <a:blip r:embed="rId3"/>
                <a:stretch>
                  <a:fillRect b="-2020"/>
                </a:stretch>
              </a:blipFill>
            </p:spPr>
            <p:txBody>
              <a:bodyPr/>
              <a:lstStyle/>
              <a:p>
                <a:r>
                  <a:rPr lang="en-US">
                    <a:noFill/>
                  </a:rPr>
                  <a:t> </a:t>
                </a:r>
              </a:p>
            </p:txBody>
          </p:sp>
        </mc:Fallback>
      </mc:AlternateContent>
    </p:spTree>
    <p:extLst>
      <p:ext uri="{BB962C8B-B14F-4D97-AF65-F5344CB8AC3E}">
        <p14:creationId xmlns:p14="http://schemas.microsoft.com/office/powerpoint/2010/main" val="152589085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C9A624-2E70-E84D-B5FB-46FCB4456C2B}"/>
              </a:ext>
            </a:extLst>
          </p:cNvPr>
          <p:cNvSpPr>
            <a:spLocks noGrp="1"/>
          </p:cNvSpPr>
          <p:nvPr>
            <p:ph type="title"/>
          </p:nvPr>
        </p:nvSpPr>
        <p:spPr/>
        <p:txBody>
          <a:bodyPr/>
          <a:lstStyle/>
          <a:p>
            <a:r>
              <a:rPr lang="en-US" dirty="0">
                <a:latin typeface="Baskerville" panose="02020502070401020303" pitchFamily="18" charset="0"/>
                <a:ea typeface="Baskerville" panose="02020502070401020303" pitchFamily="18" charset="0"/>
              </a:rPr>
              <a:t>Using Meataxe to solve for our relations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018B1A3-75AB-0D45-9777-36078D0ED2AF}"/>
                  </a:ext>
                </a:extLst>
              </p:cNvPr>
              <p:cNvSpPr>
                <a:spLocks noGrp="1"/>
              </p:cNvSpPr>
              <p:nvPr>
                <p:ph idx="1"/>
              </p:nvPr>
            </p:nvSpPr>
            <p:spPr>
              <a:xfrm>
                <a:off x="838199" y="1825625"/>
                <a:ext cx="10515600" cy="4553404"/>
              </a:xfrm>
            </p:spPr>
            <p:txBody>
              <a:bodyPr>
                <a:normAutofit fontScale="92500" lnSpcReduction="20000"/>
              </a:bodyPr>
              <a:lstStyle/>
              <a:p>
                <a:pPr>
                  <a:buFont typeface="Wingdings" pitchFamily="2" charset="2"/>
                  <a:buChar char="v"/>
                </a:pPr>
                <a:r>
                  <a:rPr lang="en-US" dirty="0">
                    <a:latin typeface="Baskerville" panose="02020502070401020303" pitchFamily="18" charset="0"/>
                    <a:ea typeface="Baskerville" panose="02020502070401020303" pitchFamily="18" charset="0"/>
                  </a:rPr>
                  <a:t>Meataxe return us the null space of our matrix. The null space of the matrix </a:t>
                </a:r>
                <a14:m>
                  <m:oMath xmlns:m="http://schemas.openxmlformats.org/officeDocument/2006/math">
                    <m:r>
                      <a:rPr lang="en-US" i="1" dirty="0" smtClean="0">
                        <a:latin typeface="Cambria Math" panose="02040503050406030204" pitchFamily="18" charset="0"/>
                        <a:ea typeface="Baskerville" panose="02020502070401020303" pitchFamily="18" charset="0"/>
                      </a:rPr>
                      <m:t>𝐴</m:t>
                    </m:r>
                  </m:oMath>
                </a14:m>
                <a:r>
                  <a:rPr lang="en-US" dirty="0">
                    <a:latin typeface="Baskerville" panose="02020502070401020303" pitchFamily="18" charset="0"/>
                    <a:ea typeface="Baskerville" panose="02020502070401020303" pitchFamily="18" charset="0"/>
                  </a:rPr>
                  <a:t> is a set </a:t>
                </a:r>
                <a14:m>
                  <m:oMath xmlns:m="http://schemas.openxmlformats.org/officeDocument/2006/math">
                    <m:r>
                      <a:rPr lang="en-US" i="1" dirty="0" smtClean="0">
                        <a:latin typeface="Cambria Math" panose="02040503050406030204" pitchFamily="18" charset="0"/>
                        <a:ea typeface="Baskerville" panose="02020502070401020303" pitchFamily="18" charset="0"/>
                      </a:rPr>
                      <m:t>𝑍</m:t>
                    </m:r>
                  </m:oMath>
                </a14:m>
                <a:r>
                  <a:rPr lang="en-US" dirty="0">
                    <a:latin typeface="Baskerville" panose="02020502070401020303" pitchFamily="18" charset="0"/>
                    <a:ea typeface="Baskerville" panose="02020502070401020303" pitchFamily="18" charset="0"/>
                  </a:rPr>
                  <a:t> of zero-vectors </a:t>
                </a:r>
                <a14:m>
                  <m:oMath xmlns:m="http://schemas.openxmlformats.org/officeDocument/2006/math">
                    <m:r>
                      <a:rPr lang="en-US" i="1" dirty="0" smtClean="0">
                        <a:latin typeface="Cambria Math" panose="02040503050406030204" pitchFamily="18" charset="0"/>
                        <a:ea typeface="Baskerville" panose="02020502070401020303" pitchFamily="18" charset="0"/>
                      </a:rPr>
                      <m:t>𝑧</m:t>
                    </m:r>
                  </m:oMath>
                </a14:m>
                <a:r>
                  <a:rPr lang="en-US" dirty="0">
                    <a:latin typeface="Baskerville" panose="02020502070401020303" pitchFamily="18" charset="0"/>
                    <a:ea typeface="Baskerville" panose="02020502070401020303" pitchFamily="18" charset="0"/>
                  </a:rPr>
                  <a:t> where </a:t>
                </a:r>
                <a14:m>
                  <m:oMath xmlns:m="http://schemas.openxmlformats.org/officeDocument/2006/math">
                    <m:r>
                      <a:rPr lang="en-US" i="1" dirty="0" smtClean="0">
                        <a:latin typeface="Cambria Math" panose="02040503050406030204" pitchFamily="18" charset="0"/>
                        <a:ea typeface="Baskerville" panose="02020502070401020303" pitchFamily="18" charset="0"/>
                      </a:rPr>
                      <m:t>𝑧𝐴</m:t>
                    </m:r>
                    <m:r>
                      <a:rPr lang="en-US" i="1" dirty="0">
                        <a:latin typeface="Cambria Math" panose="02040503050406030204" pitchFamily="18" charset="0"/>
                        <a:ea typeface="Baskerville" panose="02020502070401020303" pitchFamily="18" charset="0"/>
                      </a:rPr>
                      <m:t>= </m:t>
                    </m:r>
                    <m:r>
                      <a:rPr lang="en-US" b="1" i="1" dirty="0">
                        <a:latin typeface="Cambria Math" panose="02040503050406030204" pitchFamily="18" charset="0"/>
                        <a:ea typeface="Baskerville" panose="02020502070401020303" pitchFamily="18" charset="0"/>
                      </a:rPr>
                      <m:t>𝟎</m:t>
                    </m:r>
                    <m:r>
                      <a:rPr lang="en-US" i="1" dirty="0">
                        <a:latin typeface="Cambria Math" panose="02040503050406030204" pitchFamily="18" charset="0"/>
                        <a:ea typeface="Baskerville" panose="02020502070401020303" pitchFamily="18" charset="0"/>
                      </a:rPr>
                      <m:t> </m:t>
                    </m:r>
                  </m:oMath>
                </a14:m>
                <a:r>
                  <a:rPr lang="en-US" dirty="0">
                    <a:latin typeface="Baskerville" panose="02020502070401020303" pitchFamily="18" charset="0"/>
                    <a:ea typeface="Baskerville" panose="02020502070401020303" pitchFamily="18" charset="0"/>
                  </a:rPr>
                  <a:t>for all </a:t>
                </a:r>
                <a14:m>
                  <m:oMath xmlns:m="http://schemas.openxmlformats.org/officeDocument/2006/math">
                    <m:r>
                      <a:rPr lang="en-US" i="1" dirty="0" smtClean="0">
                        <a:latin typeface="Cambria Math" panose="02040503050406030204" pitchFamily="18" charset="0"/>
                        <a:ea typeface="Baskerville" panose="02020502070401020303" pitchFamily="18" charset="0"/>
                      </a:rPr>
                      <m:t>𝑧</m:t>
                    </m:r>
                    <m:r>
                      <a:rPr lang="en-US" i="1" dirty="0" smtClean="0">
                        <a:latin typeface="Cambria Math" panose="02040503050406030204" pitchFamily="18" charset="0"/>
                        <a:ea typeface="Cambria Math" panose="02040503050406030204" pitchFamily="18" charset="0"/>
                      </a:rPr>
                      <m:t>∈</m:t>
                    </m:r>
                    <m:r>
                      <a:rPr lang="en-US" i="1" dirty="0" smtClean="0">
                        <a:latin typeface="Cambria Math" panose="02040503050406030204" pitchFamily="18" charset="0"/>
                        <a:ea typeface="Baskerville" panose="02020502070401020303" pitchFamily="18" charset="0"/>
                      </a:rPr>
                      <m:t>𝑍</m:t>
                    </m:r>
                  </m:oMath>
                </a14:m>
                <a:r>
                  <a:rPr lang="en-US" dirty="0">
                    <a:latin typeface="Baskerville" panose="02020502070401020303" pitchFamily="18" charset="0"/>
                    <a:ea typeface="Baskerville" panose="02020502070401020303" pitchFamily="18" charset="0"/>
                  </a:rPr>
                  <a:t>. The zero-vectors in the null space are linearly independent. If our matrix A has dimension </a:t>
                </a:r>
                <a14:m>
                  <m:oMath xmlns:m="http://schemas.openxmlformats.org/officeDocument/2006/math">
                    <m:r>
                      <a:rPr lang="en-US" i="1" dirty="0" smtClean="0">
                        <a:latin typeface="Cambria Math" panose="02040503050406030204" pitchFamily="18" charset="0"/>
                        <a:ea typeface="Baskerville" panose="02020502070401020303" pitchFamily="18" charset="0"/>
                      </a:rPr>
                      <m:t>𝑚</m:t>
                    </m:r>
                    <m:r>
                      <a:rPr lang="en-US" i="1" dirty="0" smtClean="0">
                        <a:latin typeface="Cambria Math" panose="02040503050406030204" pitchFamily="18" charset="0"/>
                        <a:ea typeface="Cambria Math" panose="02040503050406030204" pitchFamily="18" charset="0"/>
                      </a:rPr>
                      <m:t>×</m:t>
                    </m:r>
                    <m:r>
                      <a:rPr lang="en-US" i="1" dirty="0" smtClean="0">
                        <a:latin typeface="Cambria Math" panose="02040503050406030204" pitchFamily="18" charset="0"/>
                        <a:ea typeface="Baskerville" panose="02020502070401020303" pitchFamily="18" charset="0"/>
                      </a:rPr>
                      <m:t>𝑛</m:t>
                    </m:r>
                  </m:oMath>
                </a14:m>
                <a:r>
                  <a:rPr lang="en-US" dirty="0">
                    <a:latin typeface="Baskerville" panose="02020502070401020303" pitchFamily="18" charset="0"/>
                    <a:ea typeface="Baskerville" panose="02020502070401020303" pitchFamily="18" charset="0"/>
                  </a:rPr>
                  <a:t>, where </a:t>
                </a:r>
                <a14:m>
                  <m:oMath xmlns:m="http://schemas.openxmlformats.org/officeDocument/2006/math">
                    <m:r>
                      <a:rPr lang="en-US" i="1" dirty="0" smtClean="0">
                        <a:latin typeface="Cambria Math" panose="02040503050406030204" pitchFamily="18" charset="0"/>
                        <a:ea typeface="Baskerville" panose="02020502070401020303" pitchFamily="18" charset="0"/>
                      </a:rPr>
                      <m:t>𝑚</m:t>
                    </m:r>
                  </m:oMath>
                </a14:m>
                <a:r>
                  <a:rPr lang="en-US" dirty="0">
                    <a:latin typeface="Baskerville" panose="02020502070401020303" pitchFamily="18" charset="0"/>
                    <a:ea typeface="Baskerville" panose="02020502070401020303" pitchFamily="18" charset="0"/>
                  </a:rPr>
                  <a:t> represents the number of smooth numbers we are selected from and </a:t>
                </a:r>
                <a14:m>
                  <m:oMath xmlns:m="http://schemas.openxmlformats.org/officeDocument/2006/math">
                    <m:r>
                      <a:rPr lang="en-US" i="1" dirty="0" smtClean="0">
                        <a:latin typeface="Cambria Math" panose="02040503050406030204" pitchFamily="18" charset="0"/>
                        <a:ea typeface="Baskerville" panose="02020502070401020303" pitchFamily="18" charset="0"/>
                      </a:rPr>
                      <m:t>𝑛</m:t>
                    </m:r>
                  </m:oMath>
                </a14:m>
                <a:r>
                  <a:rPr lang="en-US" dirty="0">
                    <a:latin typeface="Baskerville" panose="02020502070401020303" pitchFamily="18" charset="0"/>
                    <a:ea typeface="Baskerville" panose="02020502070401020303" pitchFamily="18" charset="0"/>
                  </a:rPr>
                  <a:t> represents the size of out factor bases, the result of the null space will be </a:t>
                </a:r>
                <a14:m>
                  <m:oMath xmlns:m="http://schemas.openxmlformats.org/officeDocument/2006/math">
                    <m:r>
                      <a:rPr lang="en-US" i="1" dirty="0" smtClean="0">
                        <a:latin typeface="Cambria Math" panose="02040503050406030204" pitchFamily="18" charset="0"/>
                        <a:ea typeface="Baskerville" panose="02020502070401020303" pitchFamily="18" charset="0"/>
                      </a:rPr>
                      <m:t>𝑠</m:t>
                    </m:r>
                    <m:r>
                      <a:rPr lang="en-US" i="1" dirty="0" smtClean="0">
                        <a:latin typeface="Cambria Math" panose="02040503050406030204" pitchFamily="18" charset="0"/>
                        <a:ea typeface="Cambria Math" panose="02040503050406030204" pitchFamily="18" charset="0"/>
                      </a:rPr>
                      <m:t>×</m:t>
                    </m:r>
                    <m:r>
                      <a:rPr lang="en-US" i="1" dirty="0" smtClean="0">
                        <a:latin typeface="Cambria Math" panose="02040503050406030204" pitchFamily="18" charset="0"/>
                        <a:ea typeface="Baskerville" panose="02020502070401020303" pitchFamily="18" charset="0"/>
                      </a:rPr>
                      <m:t>𝑚</m:t>
                    </m:r>
                  </m:oMath>
                </a14:m>
                <a:r>
                  <a:rPr lang="en-US" dirty="0">
                    <a:latin typeface="Baskerville" panose="02020502070401020303" pitchFamily="18" charset="0"/>
                    <a:ea typeface="Baskerville" panose="02020502070401020303" pitchFamily="18" charset="0"/>
                  </a:rPr>
                  <a:t>, where </a:t>
                </a:r>
                <a14:m>
                  <m:oMath xmlns:m="http://schemas.openxmlformats.org/officeDocument/2006/math">
                    <m:r>
                      <a:rPr lang="en-US" i="1" dirty="0" smtClean="0">
                        <a:latin typeface="Cambria Math" panose="02040503050406030204" pitchFamily="18" charset="0"/>
                        <a:ea typeface="Baskerville" panose="02020502070401020303" pitchFamily="18" charset="0"/>
                      </a:rPr>
                      <m:t>𝑠</m:t>
                    </m:r>
                  </m:oMath>
                </a14:m>
                <a:r>
                  <a:rPr lang="en-US" dirty="0">
                    <a:latin typeface="Baskerville" panose="02020502070401020303" pitchFamily="18" charset="0"/>
                    <a:ea typeface="Baskerville" panose="02020502070401020303" pitchFamily="18" charset="0"/>
                  </a:rPr>
                  <a:t> represents the number of zero vector in our null space.</a:t>
                </a:r>
              </a:p>
              <a:p>
                <a:pPr>
                  <a:buFont typeface="Wingdings" pitchFamily="2" charset="2"/>
                  <a:buChar char="v"/>
                </a:pPr>
                <a:r>
                  <a:rPr lang="en-US" dirty="0">
                    <a:latin typeface="Baskerville" panose="02020502070401020303" pitchFamily="18" charset="0"/>
                    <a:ea typeface="Baskerville" panose="02020502070401020303" pitchFamily="18" charset="0"/>
                  </a:rPr>
                  <a:t>Notice that each zero vector, a row in null space, has </a:t>
                </a:r>
                <a14:m>
                  <m:oMath xmlns:m="http://schemas.openxmlformats.org/officeDocument/2006/math">
                    <m:r>
                      <a:rPr lang="en-US" i="1" dirty="0" smtClean="0">
                        <a:latin typeface="Cambria Math" panose="02040503050406030204" pitchFamily="18" charset="0"/>
                        <a:ea typeface="Baskerville" panose="02020502070401020303" pitchFamily="18" charset="0"/>
                      </a:rPr>
                      <m:t>𝑚</m:t>
                    </m:r>
                  </m:oMath>
                </a14:m>
                <a:r>
                  <a:rPr lang="en-US" dirty="0">
                    <a:latin typeface="Baskerville" panose="02020502070401020303" pitchFamily="18" charset="0"/>
                    <a:ea typeface="Baskerville" panose="02020502070401020303" pitchFamily="18" charset="0"/>
                  </a:rPr>
                  <a:t> entries. A 1 in entry </a:t>
                </a:r>
                <a14:m>
                  <m:oMath xmlns:m="http://schemas.openxmlformats.org/officeDocument/2006/math">
                    <m:r>
                      <a:rPr lang="en-US" b="0" i="1" smtClean="0">
                        <a:latin typeface="Cambria Math" panose="02040503050406030204" pitchFamily="18" charset="0"/>
                        <a:ea typeface="Baskerville" panose="02020502070401020303" pitchFamily="18" charset="0"/>
                      </a:rPr>
                      <m:t>𝑖</m:t>
                    </m:r>
                    <m:r>
                      <a:rPr lang="en-US" b="0" i="1" smtClean="0">
                        <a:latin typeface="Cambria Math" panose="02040503050406030204" pitchFamily="18" charset="0"/>
                        <a:ea typeface="Baskerville" panose="02020502070401020303" pitchFamily="18" charset="0"/>
                      </a:rPr>
                      <m:t> </m:t>
                    </m:r>
                  </m:oMath>
                </a14:m>
                <a:r>
                  <a:rPr lang="en-US" dirty="0">
                    <a:latin typeface="Baskerville" panose="02020502070401020303" pitchFamily="18" charset="0"/>
                    <a:ea typeface="Baskerville" panose="02020502070401020303" pitchFamily="18" charset="0"/>
                  </a:rPr>
                  <a:t>of the zero vector represents select the smooth number that represented on the </a:t>
                </a:r>
                <a14:m>
                  <m:oMath xmlns:m="http://schemas.openxmlformats.org/officeDocument/2006/math">
                    <m:r>
                      <a:rPr lang="en-US" i="1">
                        <a:latin typeface="Cambria Math" panose="02040503050406030204" pitchFamily="18" charset="0"/>
                        <a:ea typeface="Baskerville" panose="02020502070401020303" pitchFamily="18" charset="0"/>
                      </a:rPr>
                      <m:t>𝑖</m:t>
                    </m:r>
                  </m:oMath>
                </a14:m>
                <a:r>
                  <a:rPr lang="en-US" dirty="0" err="1">
                    <a:latin typeface="Baskerville" panose="02020502070401020303" pitchFamily="18" charset="0"/>
                    <a:ea typeface="Baskerville" panose="02020502070401020303" pitchFamily="18" charset="0"/>
                  </a:rPr>
                  <a:t>th</a:t>
                </a:r>
                <a:r>
                  <a:rPr lang="en-US" dirty="0">
                    <a:latin typeface="Baskerville" panose="02020502070401020303" pitchFamily="18" charset="0"/>
                    <a:ea typeface="Baskerville" panose="02020502070401020303" pitchFamily="18" charset="0"/>
                  </a:rPr>
                  <a:t> row of the input matrix. </a:t>
                </a:r>
              </a:p>
              <a:p>
                <a:pPr>
                  <a:buFont typeface="Wingdings" pitchFamily="2" charset="2"/>
                  <a:buChar char="v"/>
                </a:pPr>
                <a:r>
                  <a:rPr lang="en-US" dirty="0">
                    <a:latin typeface="Baskerville" panose="02020502070401020303" pitchFamily="18" charset="0"/>
                    <a:ea typeface="Baskerville" panose="02020502070401020303" pitchFamily="18" charset="0"/>
                  </a:rPr>
                  <a:t>Thus, the zero vector will tell us exactly which smooth numbers to select such that the product of those select one are a perfect square. </a:t>
                </a:r>
              </a:p>
              <a:p>
                <a:pPr marL="0" indent="0">
                  <a:buNone/>
                </a:pPr>
                <a:br>
                  <a:rPr lang="en-US" dirty="0">
                    <a:latin typeface="Baskerville" panose="02020502070401020303" pitchFamily="18" charset="0"/>
                    <a:ea typeface="Baskerville" panose="02020502070401020303" pitchFamily="18" charset="0"/>
                  </a:rPr>
                </a:br>
                <a:endParaRPr lang="en-US" dirty="0">
                  <a:latin typeface="Baskerville" panose="02020502070401020303" pitchFamily="18" charset="0"/>
                  <a:ea typeface="Baskerville" panose="02020502070401020303" pitchFamily="18" charset="0"/>
                </a:endParaRPr>
              </a:p>
            </p:txBody>
          </p:sp>
        </mc:Choice>
        <mc:Fallback xmlns="">
          <p:sp>
            <p:nvSpPr>
              <p:cNvPr id="3" name="Content Placeholder 2">
                <a:extLst>
                  <a:ext uri="{FF2B5EF4-FFF2-40B4-BE49-F238E27FC236}">
                    <a16:creationId xmlns:a16="http://schemas.microsoft.com/office/drawing/2014/main" id="{4018B1A3-75AB-0D45-9777-36078D0ED2AF}"/>
                  </a:ext>
                </a:extLst>
              </p:cNvPr>
              <p:cNvSpPr>
                <a:spLocks noGrp="1" noRot="1" noChangeAspect="1" noMove="1" noResize="1" noEditPoints="1" noAdjustHandles="1" noChangeArrowheads="1" noChangeShapeType="1" noTextEdit="1"/>
              </p:cNvSpPr>
              <p:nvPr>
                <p:ph idx="1"/>
              </p:nvPr>
            </p:nvSpPr>
            <p:spPr>
              <a:xfrm>
                <a:off x="838199" y="1825625"/>
                <a:ext cx="10515600" cy="4553404"/>
              </a:xfrm>
              <a:blipFill>
                <a:blip r:embed="rId2"/>
                <a:stretch>
                  <a:fillRect l="-844" t="-3631" r="-1568"/>
                </a:stretch>
              </a:blipFill>
            </p:spPr>
            <p:txBody>
              <a:bodyPr/>
              <a:lstStyle/>
              <a:p>
                <a:r>
                  <a:rPr lang="en-US">
                    <a:noFill/>
                  </a:rPr>
                  <a:t> </a:t>
                </a:r>
              </a:p>
            </p:txBody>
          </p:sp>
        </mc:Fallback>
      </mc:AlternateContent>
    </p:spTree>
    <p:extLst>
      <p:ext uri="{BB962C8B-B14F-4D97-AF65-F5344CB8AC3E}">
        <p14:creationId xmlns:p14="http://schemas.microsoft.com/office/powerpoint/2010/main" val="398639726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C9A624-2E70-E84D-B5FB-46FCB4456C2B}"/>
              </a:ext>
            </a:extLst>
          </p:cNvPr>
          <p:cNvSpPr>
            <a:spLocks noGrp="1"/>
          </p:cNvSpPr>
          <p:nvPr>
            <p:ph type="title"/>
          </p:nvPr>
        </p:nvSpPr>
        <p:spPr/>
        <p:txBody>
          <a:bodyPr/>
          <a:lstStyle/>
          <a:p>
            <a:r>
              <a:rPr lang="en-US" dirty="0">
                <a:latin typeface="Baskerville" panose="02020502070401020303" pitchFamily="18" charset="0"/>
                <a:ea typeface="Baskerville" panose="02020502070401020303" pitchFamily="18" charset="0"/>
              </a:rPr>
              <a:t>Result from Meataxe to solve our relations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018B1A3-75AB-0D45-9777-36078D0ED2AF}"/>
                  </a:ext>
                </a:extLst>
              </p:cNvPr>
              <p:cNvSpPr>
                <a:spLocks noGrp="1"/>
              </p:cNvSpPr>
              <p:nvPr>
                <p:ph idx="1"/>
              </p:nvPr>
            </p:nvSpPr>
            <p:spPr>
              <a:xfrm>
                <a:off x="838199" y="1825625"/>
                <a:ext cx="10515600" cy="4553404"/>
              </a:xfrm>
            </p:spPr>
            <p:txBody>
              <a:bodyPr>
                <a:normAutofit/>
              </a:bodyPr>
              <a:lstStyle/>
              <a:p>
                <a:pPr>
                  <a:buFont typeface="Wingdings" pitchFamily="2" charset="2"/>
                  <a:buChar char="v"/>
                </a:pPr>
                <a:r>
                  <a:rPr lang="en-US" dirty="0">
                    <a:latin typeface="Baskerville" panose="02020502070401020303" pitchFamily="18" charset="0"/>
                    <a:ea typeface="Baskerville" panose="02020502070401020303" pitchFamily="18" charset="0"/>
                  </a:rPr>
                  <a:t>We run the Meataxe on our 65,578</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latin typeface="Baskerville" panose="02020502070401020303" pitchFamily="18" charset="0"/>
                    <a:ea typeface="Baskerville" panose="02020502070401020303" pitchFamily="18" charset="0"/>
                  </a:rPr>
                  <a:t>40,001 matrix, it only took about 20 minutes to return us the null space, which a lot quicker than what we expect, we were expecting it to run for a day.  </a:t>
                </a:r>
              </a:p>
              <a:p>
                <a:pPr>
                  <a:buFont typeface="Wingdings" pitchFamily="2" charset="2"/>
                  <a:buChar char="v"/>
                </a:pPr>
                <a:r>
                  <a:rPr lang="en-US" dirty="0">
                    <a:latin typeface="Baskerville" panose="02020502070401020303" pitchFamily="18" charset="0"/>
                    <a:ea typeface="Baskerville" panose="02020502070401020303" pitchFamily="18" charset="0"/>
                  </a:rPr>
                  <a:t>The dimension of result null space of our matrix is 25,956</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latin typeface="Baskerville" panose="02020502070401020303" pitchFamily="18" charset="0"/>
                    <a:ea typeface="Baskerville" panose="02020502070401020303" pitchFamily="18" charset="0"/>
                  </a:rPr>
                  <a:t>65,578, which we got 25,956 zero vectors. And from those zero vector we need to find non trivial factor of our k. </a:t>
                </a:r>
              </a:p>
              <a:p>
                <a:pPr>
                  <a:buFont typeface="Wingdings" pitchFamily="2" charset="2"/>
                  <a:buChar char="v"/>
                </a:pPr>
                <a:r>
                  <a:rPr lang="en-US" dirty="0">
                    <a:latin typeface="Baskerville" panose="02020502070401020303" pitchFamily="18" charset="0"/>
                    <a:ea typeface="Baskerville" panose="02020502070401020303" pitchFamily="18" charset="0"/>
                  </a:rPr>
                  <a:t>The output file consists all the entries of the result matrix, but 80 characters per line. So we convert the output file to an array </a:t>
                </a:r>
                <a14:m>
                  <m:oMath xmlns:m="http://schemas.openxmlformats.org/officeDocument/2006/math">
                    <m:r>
                      <a:rPr lang="en-US" i="1" dirty="0" smtClean="0">
                        <a:latin typeface="Cambria Math" panose="02040503050406030204" pitchFamily="18" charset="0"/>
                        <a:ea typeface="Baskerville" panose="02020502070401020303" pitchFamily="18" charset="0"/>
                      </a:rPr>
                      <m:t>𝑠</m:t>
                    </m:r>
                    <m:r>
                      <a:rPr lang="en-US" i="1" dirty="0" smtClean="0">
                        <a:latin typeface="Cambria Math" panose="02040503050406030204" pitchFamily="18" charset="0"/>
                        <a:ea typeface="Baskerville" panose="02020502070401020303" pitchFamily="18" charset="0"/>
                      </a:rPr>
                      <m:t>[] </m:t>
                    </m:r>
                  </m:oMath>
                </a14:m>
                <a:r>
                  <a:rPr lang="en-US" dirty="0">
                    <a:latin typeface="Baskerville" panose="02020502070401020303" pitchFamily="18" charset="0"/>
                    <a:ea typeface="Baskerville" panose="02020502070401020303" pitchFamily="18" charset="0"/>
                  </a:rPr>
                  <a:t>, where each element in </a:t>
                </a:r>
                <a14:m>
                  <m:oMath xmlns:m="http://schemas.openxmlformats.org/officeDocument/2006/math">
                    <m:r>
                      <a:rPr lang="en-US" i="1" dirty="0" smtClean="0">
                        <a:latin typeface="Cambria Math" panose="02040503050406030204" pitchFamily="18" charset="0"/>
                        <a:ea typeface="Baskerville" panose="02020502070401020303" pitchFamily="18" charset="0"/>
                      </a:rPr>
                      <m:t>𝑠</m:t>
                    </m:r>
                    <m:r>
                      <a:rPr lang="en-US" i="1" dirty="0" smtClean="0">
                        <a:latin typeface="Cambria Math" panose="02040503050406030204" pitchFamily="18" charset="0"/>
                        <a:ea typeface="Baskerville" panose="02020502070401020303" pitchFamily="18" charset="0"/>
                      </a:rPr>
                      <m:t>[</m:t>
                    </m:r>
                    <m:r>
                      <a:rPr lang="en-US" i="1" dirty="0" err="1">
                        <a:latin typeface="Cambria Math" panose="02040503050406030204" pitchFamily="18" charset="0"/>
                        <a:ea typeface="Baskerville" panose="02020502070401020303" pitchFamily="18" charset="0"/>
                      </a:rPr>
                      <m:t>𝑖</m:t>
                    </m:r>
                    <m:r>
                      <a:rPr lang="en-US" i="1" dirty="0">
                        <a:latin typeface="Cambria Math" panose="02040503050406030204" pitchFamily="18" charset="0"/>
                        <a:ea typeface="Baskerville" panose="02020502070401020303" pitchFamily="18" charset="0"/>
                      </a:rPr>
                      <m:t>] </m:t>
                    </m:r>
                  </m:oMath>
                </a14:m>
                <a:r>
                  <a:rPr lang="en-US" dirty="0">
                    <a:latin typeface="Baskerville" panose="02020502070401020303" pitchFamily="18" charset="0"/>
                    <a:ea typeface="Baskerville" panose="02020502070401020303" pitchFamily="18" charset="0"/>
                  </a:rPr>
                  <a:t>is a bit string of length 65,578 representing the </a:t>
                </a:r>
                <a14:m>
                  <m:oMath xmlns:m="http://schemas.openxmlformats.org/officeDocument/2006/math">
                    <m:r>
                      <a:rPr lang="en-US" i="1" dirty="0" smtClean="0">
                        <a:latin typeface="Cambria Math" panose="02040503050406030204" pitchFamily="18" charset="0"/>
                        <a:ea typeface="Baskerville" panose="02020502070401020303" pitchFamily="18" charset="0"/>
                      </a:rPr>
                      <m:t>𝑖</m:t>
                    </m:r>
                  </m:oMath>
                </a14:m>
                <a:r>
                  <a:rPr lang="en-US" dirty="0" err="1">
                    <a:latin typeface="Baskerville" panose="02020502070401020303" pitchFamily="18" charset="0"/>
                    <a:ea typeface="Baskerville" panose="02020502070401020303" pitchFamily="18" charset="0"/>
                  </a:rPr>
                  <a:t>th</a:t>
                </a:r>
                <a:r>
                  <a:rPr lang="en-US" dirty="0">
                    <a:latin typeface="Baskerville" panose="02020502070401020303" pitchFamily="18" charset="0"/>
                    <a:ea typeface="Baskerville" panose="02020502070401020303" pitchFamily="18" charset="0"/>
                  </a:rPr>
                  <a:t> zero vector of the result null space. </a:t>
                </a:r>
              </a:p>
            </p:txBody>
          </p:sp>
        </mc:Choice>
        <mc:Fallback xmlns="">
          <p:sp>
            <p:nvSpPr>
              <p:cNvPr id="3" name="Content Placeholder 2">
                <a:extLst>
                  <a:ext uri="{FF2B5EF4-FFF2-40B4-BE49-F238E27FC236}">
                    <a16:creationId xmlns:a16="http://schemas.microsoft.com/office/drawing/2014/main" id="{4018B1A3-75AB-0D45-9777-36078D0ED2AF}"/>
                  </a:ext>
                </a:extLst>
              </p:cNvPr>
              <p:cNvSpPr>
                <a:spLocks noGrp="1" noRot="1" noChangeAspect="1" noMove="1" noResize="1" noEditPoints="1" noAdjustHandles="1" noChangeArrowheads="1" noChangeShapeType="1" noTextEdit="1"/>
              </p:cNvSpPr>
              <p:nvPr>
                <p:ph idx="1"/>
              </p:nvPr>
            </p:nvSpPr>
            <p:spPr>
              <a:xfrm>
                <a:off x="838199" y="1825625"/>
                <a:ext cx="10515600" cy="4553404"/>
              </a:xfrm>
              <a:blipFill>
                <a:blip r:embed="rId2"/>
                <a:stretch>
                  <a:fillRect l="-965" t="-2514" r="-1689"/>
                </a:stretch>
              </a:blipFill>
            </p:spPr>
            <p:txBody>
              <a:bodyPr/>
              <a:lstStyle/>
              <a:p>
                <a:r>
                  <a:rPr lang="en-US">
                    <a:noFill/>
                  </a:rPr>
                  <a:t> </a:t>
                </a:r>
              </a:p>
            </p:txBody>
          </p:sp>
        </mc:Fallback>
      </mc:AlternateContent>
    </p:spTree>
    <p:extLst>
      <p:ext uri="{BB962C8B-B14F-4D97-AF65-F5344CB8AC3E}">
        <p14:creationId xmlns:p14="http://schemas.microsoft.com/office/powerpoint/2010/main" val="31002672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C9A624-2E70-E84D-B5FB-46FCB4456C2B}"/>
              </a:ext>
            </a:extLst>
          </p:cNvPr>
          <p:cNvSpPr>
            <a:spLocks noGrp="1"/>
          </p:cNvSpPr>
          <p:nvPr>
            <p:ph type="title"/>
          </p:nvPr>
        </p:nvSpPr>
        <p:spPr/>
        <p:txBody>
          <a:bodyPr/>
          <a:lstStyle/>
          <a:p>
            <a:r>
              <a:rPr lang="en-US" dirty="0">
                <a:latin typeface="Baskerville" panose="02020502070401020303" pitchFamily="18" charset="0"/>
                <a:ea typeface="Baskerville" panose="02020502070401020303" pitchFamily="18" charset="0"/>
              </a:rPr>
              <a:t>Result from Meataxe to solve our relations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018B1A3-75AB-0D45-9777-36078D0ED2AF}"/>
                  </a:ext>
                </a:extLst>
              </p:cNvPr>
              <p:cNvSpPr>
                <a:spLocks noGrp="1"/>
              </p:cNvSpPr>
              <p:nvPr>
                <p:ph idx="1"/>
              </p:nvPr>
            </p:nvSpPr>
            <p:spPr>
              <a:xfrm>
                <a:off x="838199" y="1825625"/>
                <a:ext cx="10515600" cy="4553404"/>
              </a:xfrm>
            </p:spPr>
            <p:txBody>
              <a:bodyPr>
                <a:normAutofit fontScale="92500"/>
              </a:bodyPr>
              <a:lstStyle/>
              <a:p>
                <a:pPr>
                  <a:buFont typeface="Wingdings" pitchFamily="2" charset="2"/>
                  <a:buChar char="v"/>
                </a:pPr>
                <a:r>
                  <a:rPr lang="en-US" dirty="0">
                    <a:latin typeface="Baskerville" panose="02020502070401020303" pitchFamily="18" charset="0"/>
                    <a:ea typeface="Baskerville" panose="02020502070401020303" pitchFamily="18" charset="0"/>
                  </a:rPr>
                  <a:t>From the result we got, we figure out there is duplicate smooth numbers in our input file, since we got many zero vectors have only two 1s on the entries, and when we looked up the reference </a:t>
                </a:r>
                <a14:m>
                  <m:oMath xmlns:m="http://schemas.openxmlformats.org/officeDocument/2006/math">
                    <m:r>
                      <a:rPr lang="en-US" i="1" dirty="0" smtClean="0">
                        <a:latin typeface="Cambria Math" panose="02040503050406030204" pitchFamily="18" charset="0"/>
                        <a:ea typeface="Baskerville" panose="02020502070401020303" pitchFamily="18" charset="0"/>
                      </a:rPr>
                      <m:t>𝑥</m:t>
                    </m:r>
                  </m:oMath>
                </a14:m>
                <a:r>
                  <a:rPr lang="en-US" dirty="0">
                    <a:latin typeface="Baskerville" panose="02020502070401020303" pitchFamily="18" charset="0"/>
                    <a:ea typeface="Baskerville" panose="02020502070401020303" pitchFamily="18" charset="0"/>
                  </a:rPr>
                  <a:t> value,  they are the same. </a:t>
                </a:r>
              </a:p>
              <a:p>
                <a:pPr>
                  <a:buFont typeface="Wingdings" pitchFamily="2" charset="2"/>
                  <a:buChar char="v"/>
                </a:pPr>
                <a:r>
                  <a:rPr lang="en-US" dirty="0">
                    <a:latin typeface="Baskerville" panose="02020502070401020303" pitchFamily="18" charset="0"/>
                    <a:ea typeface="Baskerville" panose="02020502070401020303" pitchFamily="18" charset="0"/>
                  </a:rPr>
                  <a:t>This happens to the first 500 zero vectors on our result null space, which means we might accidentally copied 500 smooth numbers twice into our input file when we’re trying to combine all the smooth number files from run the search smooth number algorithm parallelized. </a:t>
                </a:r>
              </a:p>
              <a:p>
                <a:pPr>
                  <a:buFont typeface="Wingdings" pitchFamily="2" charset="2"/>
                  <a:buChar char="v"/>
                </a:pPr>
                <a:r>
                  <a:rPr lang="en-US" dirty="0">
                    <a:latin typeface="Baskerville" panose="02020502070401020303" pitchFamily="18" charset="0"/>
                    <a:ea typeface="Baskerville" panose="02020502070401020303" pitchFamily="18" charset="0"/>
                  </a:rPr>
                  <a:t>However, it does not affect how we get the result, since the zero vectors on the null space are linearly independent. </a:t>
                </a:r>
              </a:p>
              <a:p>
                <a:pPr>
                  <a:buFont typeface="Wingdings" pitchFamily="2" charset="2"/>
                  <a:buChar char="v"/>
                </a:pPr>
                <a:r>
                  <a:rPr lang="en-US" dirty="0">
                    <a:latin typeface="Baskerville" panose="02020502070401020303" pitchFamily="18" charset="0"/>
                    <a:ea typeface="Baskerville" panose="02020502070401020303" pitchFamily="18" charset="0"/>
                  </a:rPr>
                  <a:t>The 501th and 502th zero vectors gave us a trivial factor. The 503th zero factors gives us the non trivial factor. </a:t>
                </a:r>
              </a:p>
            </p:txBody>
          </p:sp>
        </mc:Choice>
        <mc:Fallback xmlns="">
          <p:sp>
            <p:nvSpPr>
              <p:cNvPr id="3" name="Content Placeholder 2">
                <a:extLst>
                  <a:ext uri="{FF2B5EF4-FFF2-40B4-BE49-F238E27FC236}">
                    <a16:creationId xmlns:a16="http://schemas.microsoft.com/office/drawing/2014/main" id="{4018B1A3-75AB-0D45-9777-36078D0ED2AF}"/>
                  </a:ext>
                </a:extLst>
              </p:cNvPr>
              <p:cNvSpPr>
                <a:spLocks noGrp="1" noRot="1" noChangeAspect="1" noMove="1" noResize="1" noEditPoints="1" noAdjustHandles="1" noChangeArrowheads="1" noChangeShapeType="1" noTextEdit="1"/>
              </p:cNvSpPr>
              <p:nvPr>
                <p:ph idx="1"/>
              </p:nvPr>
            </p:nvSpPr>
            <p:spPr>
              <a:xfrm>
                <a:off x="838199" y="1825625"/>
                <a:ext cx="10515600" cy="4553404"/>
              </a:xfrm>
              <a:blipFill>
                <a:blip r:embed="rId2"/>
                <a:stretch>
                  <a:fillRect l="-844" t="-2235"/>
                </a:stretch>
              </a:blipFill>
            </p:spPr>
            <p:txBody>
              <a:bodyPr/>
              <a:lstStyle/>
              <a:p>
                <a:r>
                  <a:rPr lang="en-US">
                    <a:noFill/>
                  </a:rPr>
                  <a:t> </a:t>
                </a:r>
              </a:p>
            </p:txBody>
          </p:sp>
        </mc:Fallback>
      </mc:AlternateContent>
    </p:spTree>
    <p:extLst>
      <p:ext uri="{BB962C8B-B14F-4D97-AF65-F5344CB8AC3E}">
        <p14:creationId xmlns:p14="http://schemas.microsoft.com/office/powerpoint/2010/main" val="93705864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C9A624-2E70-E84D-B5FB-46FCB4456C2B}"/>
              </a:ext>
            </a:extLst>
          </p:cNvPr>
          <p:cNvSpPr>
            <a:spLocks noGrp="1"/>
          </p:cNvSpPr>
          <p:nvPr>
            <p:ph type="title"/>
          </p:nvPr>
        </p:nvSpPr>
        <p:spPr/>
        <p:txBody>
          <a:bodyPr/>
          <a:lstStyle/>
          <a:p>
            <a:r>
              <a:rPr lang="en-US" dirty="0">
                <a:latin typeface="Baskerville" panose="02020502070401020303" pitchFamily="18" charset="0"/>
                <a:ea typeface="Baskerville" panose="02020502070401020303" pitchFamily="18" charset="0"/>
              </a:rPr>
              <a:t>Result from Meataxe to solve our relations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018B1A3-75AB-0D45-9777-36078D0ED2AF}"/>
                  </a:ext>
                </a:extLst>
              </p:cNvPr>
              <p:cNvSpPr>
                <a:spLocks noGrp="1"/>
              </p:cNvSpPr>
              <p:nvPr>
                <p:ph idx="1"/>
              </p:nvPr>
            </p:nvSpPr>
            <p:spPr>
              <a:xfrm>
                <a:off x="611575" y="3277873"/>
                <a:ext cx="10742225" cy="3233259"/>
              </a:xfrm>
            </p:spPr>
            <p:txBody>
              <a:bodyPr>
                <a:normAutofit fontScale="92500"/>
              </a:bodyPr>
              <a:lstStyle/>
              <a:p>
                <a:pPr>
                  <a:buFont typeface="Wingdings" pitchFamily="2" charset="2"/>
                  <a:buChar char="v"/>
                </a:pPr>
                <a:r>
                  <a:rPr lang="en-US" dirty="0">
                    <a:latin typeface="Baskerville" panose="02020502070401020303" pitchFamily="18" charset="0"/>
                    <a:ea typeface="Baskerville" panose="02020502070401020303" pitchFamily="18" charset="0"/>
                  </a:rPr>
                  <a:t>We got the factors of </a:t>
                </a:r>
                <a14:m>
                  <m:oMath xmlns:m="http://schemas.openxmlformats.org/officeDocument/2006/math">
                    <m:r>
                      <a:rPr lang="en-US" i="1" dirty="0" smtClean="0">
                        <a:latin typeface="Cambria Math" panose="02040503050406030204" pitchFamily="18" charset="0"/>
                        <a:ea typeface="Baskerville" panose="02020502070401020303" pitchFamily="18" charset="0"/>
                      </a:rPr>
                      <m:t>𝑘</m:t>
                    </m:r>
                  </m:oMath>
                </a14:m>
                <a:r>
                  <a:rPr lang="en-US" dirty="0">
                    <a:latin typeface="Baskerville" panose="02020502070401020303" pitchFamily="18" charset="0"/>
                    <a:ea typeface="Baskerville" panose="02020502070401020303" pitchFamily="18" charset="0"/>
                  </a:rPr>
                  <a:t>, which are 4061496821037848649036854072109281 and 810842991447026651940726815407211. </a:t>
                </a:r>
              </a:p>
              <a:p>
                <a:pPr>
                  <a:buFont typeface="Wingdings" pitchFamily="2" charset="2"/>
                  <a:buChar char="v"/>
                </a:pPr>
                <a:r>
                  <a:rPr lang="en-US" dirty="0">
                    <a:latin typeface="Baskerville" panose="02020502070401020303" pitchFamily="18" charset="0"/>
                    <a:ea typeface="Baskerville" panose="02020502070401020303" pitchFamily="18" charset="0"/>
                  </a:rPr>
                  <a:t>We use Miller Rabin to check whether the two factors are prime. Miller Rabin return true for both factors. Even though Miller Rabin is not deterministic when it returns true, since we set the round to 100, the probability of the value of Miller Rabin returned true is prime is very high. So we assume that Miller Rabin did a good job on checking the primality. </a:t>
                </a:r>
              </a:p>
            </p:txBody>
          </p:sp>
        </mc:Choice>
        <mc:Fallback xmlns="">
          <p:sp>
            <p:nvSpPr>
              <p:cNvPr id="3" name="Content Placeholder 2">
                <a:extLst>
                  <a:ext uri="{FF2B5EF4-FFF2-40B4-BE49-F238E27FC236}">
                    <a16:creationId xmlns:a16="http://schemas.microsoft.com/office/drawing/2014/main" id="{4018B1A3-75AB-0D45-9777-36078D0ED2AF}"/>
                  </a:ext>
                </a:extLst>
              </p:cNvPr>
              <p:cNvSpPr>
                <a:spLocks noGrp="1" noRot="1" noChangeAspect="1" noMove="1" noResize="1" noEditPoints="1" noAdjustHandles="1" noChangeArrowheads="1" noChangeShapeType="1" noTextEdit="1"/>
              </p:cNvSpPr>
              <p:nvPr>
                <p:ph idx="1"/>
              </p:nvPr>
            </p:nvSpPr>
            <p:spPr>
              <a:xfrm>
                <a:off x="611575" y="3277873"/>
                <a:ext cx="10742225" cy="3233259"/>
              </a:xfrm>
              <a:blipFill>
                <a:blip r:embed="rId2"/>
                <a:stretch>
                  <a:fillRect l="-946" t="-2734" r="-1182"/>
                </a:stretch>
              </a:blipFill>
            </p:spPr>
            <p:txBody>
              <a:bodyPr/>
              <a:lstStyle/>
              <a:p>
                <a:r>
                  <a:rPr lang="en-US">
                    <a:noFill/>
                  </a:rPr>
                  <a:t> </a:t>
                </a:r>
              </a:p>
            </p:txBody>
          </p:sp>
        </mc:Fallback>
      </mc:AlternateContent>
      <p:pic>
        <p:nvPicPr>
          <p:cNvPr id="3076" name="Picture 4">
            <a:extLst>
              <a:ext uri="{FF2B5EF4-FFF2-40B4-BE49-F238E27FC236}">
                <a16:creationId xmlns:a16="http://schemas.microsoft.com/office/drawing/2014/main" id="{4B445666-E1D8-454D-A55F-5045222DBE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4886" y="1820207"/>
            <a:ext cx="10742225" cy="13255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078948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FFDBDB-F9F4-1543-A8FF-CBB20EE5BC54}"/>
              </a:ext>
            </a:extLst>
          </p:cNvPr>
          <p:cNvSpPr>
            <a:spLocks noGrp="1"/>
          </p:cNvSpPr>
          <p:nvPr>
            <p:ph type="title"/>
          </p:nvPr>
        </p:nvSpPr>
        <p:spPr/>
        <p:txBody>
          <a:bodyPr/>
          <a:lstStyle/>
          <a:p>
            <a:r>
              <a:rPr lang="en-US" dirty="0">
                <a:latin typeface="Baskerville" panose="02020502070401020303" pitchFamily="18" charset="0"/>
                <a:ea typeface="Baskerville" panose="02020502070401020303" pitchFamily="18" charset="0"/>
              </a:rPr>
              <a:t>Decrypt the message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A4AE826-8241-0144-8A12-E10BF79298B3}"/>
                  </a:ext>
                </a:extLst>
              </p:cNvPr>
              <p:cNvSpPr>
                <a:spLocks noGrp="1"/>
              </p:cNvSpPr>
              <p:nvPr>
                <p:ph idx="1"/>
              </p:nvPr>
            </p:nvSpPr>
            <p:spPr>
              <a:xfrm>
                <a:off x="119270" y="1825625"/>
                <a:ext cx="12072730" cy="4351338"/>
              </a:xfrm>
            </p:spPr>
            <p:txBody>
              <a:bodyPr>
                <a:normAutofit fontScale="77500" lnSpcReduction="20000"/>
              </a:bodyPr>
              <a:lstStyle/>
              <a:p>
                <a:pPr>
                  <a:buFont typeface="Wingdings" pitchFamily="2" charset="2"/>
                  <a:buChar char="v"/>
                </a:pPr>
                <a:r>
                  <a:rPr lang="en-US" dirty="0">
                    <a:latin typeface="Baskerville" panose="02020502070401020303" pitchFamily="18" charset="0"/>
                    <a:ea typeface="Baskerville" panose="02020502070401020303" pitchFamily="18" charset="0"/>
                  </a:rPr>
                  <a:t>Now we know the factor of n, we can decrypt the message,</a:t>
                </a:r>
              </a:p>
              <a:p>
                <a:pPr marL="0" indent="0">
                  <a:buNone/>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ea typeface="Baskerville" panose="02020502070401020303" pitchFamily="18" charset="0"/>
                        </a:rPr>
                        <m:t>𝑛</m:t>
                      </m:r>
                      <m:r>
                        <a:rPr lang="en-US" i="1" dirty="0" smtClean="0">
                          <a:latin typeface="Cambria Math" panose="02040503050406030204" pitchFamily="18" charset="0"/>
                          <a:ea typeface="Baskerville" panose="02020502070401020303" pitchFamily="18" charset="0"/>
                        </a:rPr>
                        <m:t>=27074061496821037848649036854072109281 810842991447026651940726815407211</m:t>
                      </m:r>
                    </m:oMath>
                  </m:oMathPara>
                </a14:m>
                <a:endParaRPr lang="en-US" dirty="0">
                  <a:latin typeface="Baskerville" panose="02020502070401020303" pitchFamily="18" charset="0"/>
                  <a:ea typeface="Baskerville" panose="02020502070401020303" pitchFamily="18" charset="0"/>
                </a:endParaRPr>
              </a:p>
              <a:p>
                <a:pPr marL="0" indent="0">
                  <a:buNone/>
                </a:pPr>
                <a:endParaRPr lang="en-US" i="1" dirty="0">
                  <a:latin typeface="Cambria Math" panose="02040503050406030204" pitchFamily="18" charset="0"/>
                  <a:ea typeface="Cambria Math" panose="02040503050406030204" pitchFamily="18" charset="0"/>
                </a:endParaRPr>
              </a:p>
              <a:p>
                <a:pPr marL="0" indent="0">
                  <a:buNone/>
                </a:pPr>
                <a14:m>
                  <m:oMathPara xmlns:m="http://schemas.openxmlformats.org/officeDocument/2006/math">
                    <m:oMathParaPr>
                      <m:jc m:val="left"/>
                    </m:oMathParaPr>
                    <m:oMath xmlns:m="http://schemas.openxmlformats.org/officeDocument/2006/math">
                      <m:r>
                        <a:rPr lang="en-US" i="1" dirty="0" smtClean="0">
                          <a:latin typeface="Cambria Math" panose="02040503050406030204" pitchFamily="18" charset="0"/>
                          <a:ea typeface="Cambria Math" panose="02040503050406030204" pitchFamily="18" charset="0"/>
                        </a:rPr>
                        <m:t>𝜑</m:t>
                      </m:r>
                      <m:d>
                        <m:dPr>
                          <m:ctrlPr>
                            <a:rPr lang="en-US" i="1" dirty="0" smtClean="0">
                              <a:latin typeface="Cambria Math" panose="02040503050406030204" pitchFamily="18" charset="0"/>
                              <a:ea typeface="Cambria Math" panose="02040503050406030204" pitchFamily="18" charset="0"/>
                            </a:rPr>
                          </m:ctrlPr>
                        </m:dPr>
                        <m:e>
                          <m:r>
                            <a:rPr lang="en-US" i="1" dirty="0" smtClean="0">
                              <a:latin typeface="Cambria Math" panose="02040503050406030204" pitchFamily="18" charset="0"/>
                              <a:ea typeface="Baskerville" panose="02020502070401020303" pitchFamily="18" charset="0"/>
                            </a:rPr>
                            <m:t>𝑛</m:t>
                          </m:r>
                        </m:e>
                      </m:d>
                      <m:r>
                        <a:rPr lang="en-US" i="1" dirty="0">
                          <a:latin typeface="Cambria Math" panose="02040503050406030204" pitchFamily="18" charset="0"/>
                          <a:ea typeface="Baskerville" panose="02020502070401020303" pitchFamily="18" charset="0"/>
                        </a:rPr>
                        <m:t>=</m:t>
                      </m:r>
                      <m:d>
                        <m:dPr>
                          <m:ctrlPr>
                            <a:rPr lang="en-US" i="1" dirty="0">
                              <a:latin typeface="Cambria Math" panose="02040503050406030204" pitchFamily="18" charset="0"/>
                              <a:ea typeface="Baskerville" panose="02020502070401020303" pitchFamily="18" charset="0"/>
                            </a:rPr>
                          </m:ctrlPr>
                        </m:dPr>
                        <m:e>
                          <m:r>
                            <a:rPr lang="en-US" i="1" dirty="0">
                              <a:latin typeface="Cambria Math" panose="02040503050406030204" pitchFamily="18" charset="0"/>
                              <a:ea typeface="Baskerville" panose="02020502070401020303" pitchFamily="18" charset="0"/>
                            </a:rPr>
                            <m:t>2707−1</m:t>
                          </m:r>
                        </m:e>
                      </m:d>
                      <m:d>
                        <m:dPr>
                          <m:ctrlPr>
                            <a:rPr lang="en-US" i="1" dirty="0" smtClean="0">
                              <a:latin typeface="Cambria Math" panose="02040503050406030204" pitchFamily="18" charset="0"/>
                              <a:ea typeface="Baskerville" panose="02020502070401020303" pitchFamily="18" charset="0"/>
                            </a:rPr>
                          </m:ctrlPr>
                        </m:dPr>
                        <m:e>
                          <m:r>
                            <a:rPr lang="en-US" i="1" dirty="0" smtClean="0">
                              <a:latin typeface="Cambria Math" panose="02040503050406030204" pitchFamily="18" charset="0"/>
                              <a:ea typeface="Baskerville" panose="02020502070401020303" pitchFamily="18" charset="0"/>
                            </a:rPr>
                            <m:t>4061496821037848649036854072109281−1</m:t>
                          </m:r>
                        </m:e>
                      </m:d>
                      <m:r>
                        <a:rPr lang="en-US" b="0" i="1" dirty="0" smtClean="0">
                          <a:latin typeface="Cambria Math" panose="02040503050406030204" pitchFamily="18" charset="0"/>
                          <a:ea typeface="Baskerville" panose="02020502070401020303" pitchFamily="18" charset="0"/>
                        </a:rPr>
                        <m:t> </m:t>
                      </m:r>
                    </m:oMath>
                  </m:oMathPara>
                </a14:m>
                <a:endParaRPr lang="en-US" b="0" i="1" dirty="0">
                  <a:latin typeface="Cambria Math" panose="02040503050406030204" pitchFamily="18" charset="0"/>
                  <a:ea typeface="Baskerville" panose="02020502070401020303" pitchFamily="18" charset="0"/>
                </a:endParaRPr>
              </a:p>
              <a:p>
                <a:pPr marL="0" indent="0">
                  <a:buNone/>
                </a:pPr>
                <a:r>
                  <a:rPr lang="en-US" dirty="0">
                    <a:ea typeface="Baskerville" panose="02020502070401020303" pitchFamily="18" charset="0"/>
                  </a:rPr>
                  <a:t>	</a:t>
                </a:r>
                <a14:m>
                  <m:oMath xmlns:m="http://schemas.openxmlformats.org/officeDocument/2006/math">
                    <m:r>
                      <a:rPr lang="en-US" i="1" dirty="0" smtClean="0">
                        <a:latin typeface="Cambria Math" panose="02040503050406030204" pitchFamily="18" charset="0"/>
                        <a:ea typeface="Baskerville" panose="02020502070401020303" pitchFamily="18" charset="0"/>
                      </a:rPr>
                      <m:t>(810842991447026651940726815407211−1</m:t>
                    </m:r>
                    <m:r>
                      <a:rPr lang="en-US" b="0" i="1" dirty="0" smtClean="0">
                        <a:latin typeface="Cambria Math" panose="02040503050406030204" pitchFamily="18" charset="0"/>
                        <a:ea typeface="Baskerville" panose="02020502070401020303" pitchFamily="18" charset="0"/>
                      </a:rPr>
                      <m:t>)</m:t>
                    </m:r>
                  </m:oMath>
                </a14:m>
                <a:endParaRPr lang="en-US" dirty="0">
                  <a:latin typeface="Baskerville" panose="02020502070401020303" pitchFamily="18" charset="0"/>
                  <a:ea typeface="Baskerville" panose="02020502070401020303" pitchFamily="18" charset="0"/>
                </a:endParaRPr>
              </a:p>
              <a:p>
                <a:pPr marL="0" indent="0">
                  <a:buNone/>
                </a:pPr>
                <a:r>
                  <a:rPr lang="en-US" dirty="0">
                    <a:latin typeface="Baskerville" panose="02020502070401020303" pitchFamily="18" charset="0"/>
                    <a:ea typeface="Baskerville" panose="02020502070401020303" pitchFamily="18" charset="0"/>
                  </a:rPr>
                  <a:t>	</a:t>
                </a:r>
                <a14:m>
                  <m:oMath xmlns:m="http://schemas.openxmlformats.org/officeDocument/2006/math">
                    <m:r>
                      <a:rPr lang="en-US" i="1" dirty="0" smtClean="0">
                        <a:latin typeface="Cambria Math" panose="02040503050406030204" pitchFamily="18" charset="0"/>
                        <a:ea typeface="Baskerville" panose="02020502070401020303" pitchFamily="18" charset="0"/>
                      </a:rPr>
                      <m:t>=</m:t>
                    </m:r>
                    <m:r>
                      <a:rPr lang="en-US" i="1" dirty="0">
                        <a:latin typeface="Cambria Math" panose="02040503050406030204" pitchFamily="18" charset="0"/>
                        <a:ea typeface="Baskerville" panose="02020502070401020303" pitchFamily="18" charset="0"/>
                      </a:rPr>
                      <m:t>3293236232122918248566806821124880000042518841670720653046819908800 </m:t>
                    </m:r>
                  </m:oMath>
                </a14:m>
                <a:endParaRPr lang="en-US" i="1" dirty="0">
                  <a:latin typeface="Cambria Math" panose="02040503050406030204" pitchFamily="18" charset="0"/>
                  <a:ea typeface="Baskerville" panose="02020502070401020303" pitchFamily="18" charset="0"/>
                </a:endParaRPr>
              </a:p>
              <a:p>
                <a:pPr marL="0" indent="0">
                  <a:buNone/>
                </a:pPr>
                <a:endParaRPr lang="en-US" i="1" dirty="0">
                  <a:latin typeface="Cambria Math" panose="02040503050406030204" pitchFamily="18" charset="0"/>
                  <a:ea typeface="Baskerville" panose="02020502070401020303" pitchFamily="18" charset="0"/>
                </a:endParaRPr>
              </a:p>
              <a:p>
                <a:pPr marL="0" indent="0">
                  <a:buNone/>
                </a:pPr>
                <a14:m>
                  <m:oMathPara xmlns:m="http://schemas.openxmlformats.org/officeDocument/2006/math">
                    <m:oMathParaPr>
                      <m:jc m:val="left"/>
                    </m:oMathParaPr>
                    <m:oMath xmlns:m="http://schemas.openxmlformats.org/officeDocument/2006/math">
                      <m:r>
                        <a:rPr lang="en-US" b="0" i="1" dirty="0" smtClean="0">
                          <a:latin typeface="Cambria Math" panose="02040503050406030204" pitchFamily="18" charset="0"/>
                          <a:ea typeface="Baskerville" panose="02020502070401020303" pitchFamily="18" charset="0"/>
                        </a:rPr>
                        <m:t>  </m:t>
                      </m:r>
                      <m:r>
                        <a:rPr lang="en-US" i="1" dirty="0" smtClean="0">
                          <a:latin typeface="Cambria Math" panose="02040503050406030204" pitchFamily="18" charset="0"/>
                          <a:ea typeface="Baskerville" panose="02020502070401020303" pitchFamily="18" charset="0"/>
                        </a:rPr>
                        <m:t>𝑑</m:t>
                      </m:r>
                      <m:r>
                        <a:rPr lang="en-US" i="1" dirty="0">
                          <a:latin typeface="Cambria Math" panose="02040503050406030204" pitchFamily="18" charset="0"/>
                          <a:ea typeface="Baskerville" panose="02020502070401020303" pitchFamily="18" charset="0"/>
                        </a:rPr>
                        <m:t>≡</m:t>
                      </m:r>
                      <m:sSup>
                        <m:sSupPr>
                          <m:ctrlPr>
                            <a:rPr lang="en-US" b="0" i="1" dirty="0" smtClean="0">
                              <a:latin typeface="Cambria Math" panose="02040503050406030204" pitchFamily="18" charset="0"/>
                              <a:ea typeface="Baskerville" panose="02020502070401020303" pitchFamily="18" charset="0"/>
                            </a:rPr>
                          </m:ctrlPr>
                        </m:sSupPr>
                        <m:e>
                          <m:r>
                            <a:rPr lang="en-US" i="1" dirty="0" smtClean="0">
                              <a:latin typeface="Cambria Math" panose="02040503050406030204" pitchFamily="18" charset="0"/>
                              <a:ea typeface="Baskerville" panose="02020502070401020303" pitchFamily="18" charset="0"/>
                            </a:rPr>
                            <m:t>17</m:t>
                          </m:r>
                        </m:e>
                        <m:sup>
                          <m:r>
                            <a:rPr lang="en-US" i="1" dirty="0" smtClean="0">
                              <a:latin typeface="Cambria Math" panose="02040503050406030204" pitchFamily="18" charset="0"/>
                              <a:ea typeface="Baskerville" panose="02020502070401020303" pitchFamily="18" charset="0"/>
                            </a:rPr>
                            <m:t>−1</m:t>
                          </m:r>
                        </m:sup>
                      </m:sSup>
                      <m:d>
                        <m:dPr>
                          <m:ctrlPr>
                            <a:rPr lang="en-US" b="0" i="1" dirty="0" smtClean="0">
                              <a:latin typeface="Cambria Math" panose="02040503050406030204" pitchFamily="18" charset="0"/>
                              <a:ea typeface="Baskerville" panose="02020502070401020303" pitchFamily="18" charset="0"/>
                            </a:rPr>
                          </m:ctrlPr>
                        </m:dPr>
                        <m:e>
                          <m:r>
                            <a:rPr lang="en-US" i="1" dirty="0" smtClean="0">
                              <a:latin typeface="Cambria Math" panose="02040503050406030204" pitchFamily="18" charset="0"/>
                              <a:ea typeface="Baskerville" panose="02020502070401020303" pitchFamily="18" charset="0"/>
                            </a:rPr>
                            <m:t>𝑚𝑜𝑑</m:t>
                          </m:r>
                          <m:r>
                            <a:rPr lang="en-US" i="1" dirty="0" smtClean="0">
                              <a:latin typeface="Cambria Math" panose="02040503050406030204" pitchFamily="18" charset="0"/>
                              <a:ea typeface="Baskerville" panose="02020502070401020303" pitchFamily="18" charset="0"/>
                            </a:rPr>
                            <m:t> </m:t>
                          </m:r>
                          <m:r>
                            <a:rPr lang="en-US" i="1" dirty="0" smtClean="0">
                              <a:latin typeface="Cambria Math" panose="02040503050406030204" pitchFamily="18" charset="0"/>
                              <a:ea typeface="Baskerville" panose="02020502070401020303" pitchFamily="18" charset="0"/>
                            </a:rPr>
                            <m:t>𝑛</m:t>
                          </m:r>
                        </m:e>
                      </m:d>
                    </m:oMath>
                  </m:oMathPara>
                </a14:m>
                <a:endParaRPr lang="en-US" b="0" i="1" dirty="0">
                  <a:latin typeface="Cambria Math" panose="02040503050406030204" pitchFamily="18" charset="0"/>
                  <a:ea typeface="Baskerville" panose="02020502070401020303" pitchFamily="18" charset="0"/>
                </a:endParaRPr>
              </a:p>
              <a:p>
                <a:pPr marL="0" indent="0">
                  <a:buNone/>
                </a:pPr>
                <a:r>
                  <a:rPr lang="en-US" dirty="0">
                    <a:ea typeface="Cambria Math" panose="02040503050406030204" pitchFamily="18" charset="0"/>
                  </a:rPr>
                  <a:t>    </a:t>
                </a:r>
                <a14:m>
                  <m:oMath xmlns:m="http://schemas.openxmlformats.org/officeDocument/2006/math">
                    <m:r>
                      <a:rPr lang="en-US" b="0" i="0" dirty="0" smtClean="0">
                        <a:latin typeface="Cambria Math" panose="02040503050406030204" pitchFamily="18" charset="0"/>
                        <a:ea typeface="Cambria Math" panose="02040503050406030204" pitchFamily="18" charset="0"/>
                      </a:rPr>
                      <m:t>  </m:t>
                    </m:r>
                    <m:r>
                      <a:rPr lang="en-US" b="0" i="1" dirty="0" smtClean="0">
                        <a:latin typeface="Cambria Math" panose="02040503050406030204" pitchFamily="18" charset="0"/>
                        <a:ea typeface="Cambria Math" panose="02040503050406030204" pitchFamily="18" charset="0"/>
                      </a:rPr>
                      <m:t>≡</m:t>
                    </m:r>
                    <m:r>
                      <a:rPr lang="en-US" i="1" dirty="0" smtClean="0">
                        <a:latin typeface="Cambria Math" panose="02040503050406030204" pitchFamily="18" charset="0"/>
                        <a:ea typeface="Baskerville" panose="02020502070401020303" pitchFamily="18" charset="0"/>
                      </a:rPr>
                      <m:t>1743478005241544955123603611183760000022509975002146228083610539953</m:t>
                    </m:r>
                  </m:oMath>
                </a14:m>
                <a:endParaRPr lang="en-US" i="1" dirty="0">
                  <a:latin typeface="Cambria Math" panose="02040503050406030204" pitchFamily="18" charset="0"/>
                  <a:ea typeface="Baskerville" panose="02020502070401020303" pitchFamily="18" charset="0"/>
                </a:endParaRPr>
              </a:p>
              <a:p>
                <a:pPr marL="0" indent="0">
                  <a:buNone/>
                </a:pPr>
                <a:endParaRPr lang="en-US" i="1" dirty="0">
                  <a:latin typeface="Cambria Math" panose="02040503050406030204" pitchFamily="18" charset="0"/>
                  <a:ea typeface="Baskerville" panose="02020502070401020303" pitchFamily="18" charset="0"/>
                </a:endParaRPr>
              </a:p>
              <a:p>
                <a:pPr marL="0" indent="0">
                  <a:buNone/>
                </a:pPr>
                <a14:m>
                  <m:oMathPara xmlns:m="http://schemas.openxmlformats.org/officeDocument/2006/math">
                    <m:oMathParaPr>
                      <m:jc m:val="left"/>
                    </m:oMathParaPr>
                    <m:oMath xmlns:m="http://schemas.openxmlformats.org/officeDocument/2006/math">
                      <m:r>
                        <a:rPr lang="en-US" b="0" i="1" dirty="0" smtClean="0">
                          <a:latin typeface="Cambria Math" panose="02040503050406030204" pitchFamily="18" charset="0"/>
                          <a:ea typeface="Baskerville" panose="02020502070401020303" pitchFamily="18" charset="0"/>
                        </a:rPr>
                        <m:t> </m:t>
                      </m:r>
                      <m:r>
                        <a:rPr lang="en-US" i="1" dirty="0" smtClean="0">
                          <a:latin typeface="Cambria Math" panose="02040503050406030204" pitchFamily="18" charset="0"/>
                          <a:ea typeface="Baskerville" panose="02020502070401020303" pitchFamily="18" charset="0"/>
                        </a:rPr>
                        <m:t>𝑚</m:t>
                      </m:r>
                      <m:sSup>
                        <m:sSupPr>
                          <m:ctrlPr>
                            <a:rPr lang="en-US" b="0" i="1" dirty="0" smtClean="0">
                              <a:latin typeface="Cambria Math" panose="02040503050406030204" pitchFamily="18" charset="0"/>
                              <a:ea typeface="Baskerville" panose="02020502070401020303" pitchFamily="18" charset="0"/>
                            </a:rPr>
                          </m:ctrlPr>
                        </m:sSupPr>
                        <m:e>
                          <m:r>
                            <a:rPr lang="en-US" b="0" i="1" dirty="0" smtClean="0">
                              <a:latin typeface="Cambria Math" panose="02040503050406030204" pitchFamily="18" charset="0"/>
                              <a:ea typeface="Cambria Math" panose="02040503050406030204" pitchFamily="18" charset="0"/>
                            </a:rPr>
                            <m:t>≡</m:t>
                          </m:r>
                          <m:d>
                            <m:dPr>
                              <m:ctrlPr>
                                <a:rPr lang="en-US" i="1" dirty="0" smtClean="0">
                                  <a:latin typeface="Cambria Math" panose="02040503050406030204" pitchFamily="18" charset="0"/>
                                  <a:ea typeface="Baskerville" panose="02020502070401020303" pitchFamily="18" charset="0"/>
                                </a:rPr>
                              </m:ctrlPr>
                            </m:dPr>
                            <m:e>
                              <m:sSup>
                                <m:sSupPr>
                                  <m:ctrlPr>
                                    <a:rPr lang="en-US" b="0" i="1" dirty="0" smtClean="0">
                                      <a:latin typeface="Cambria Math" panose="02040503050406030204" pitchFamily="18" charset="0"/>
                                      <a:ea typeface="Baskerville" panose="02020502070401020303" pitchFamily="18" charset="0"/>
                                    </a:rPr>
                                  </m:ctrlPr>
                                </m:sSupPr>
                                <m:e>
                                  <m:r>
                                    <a:rPr lang="en-US" i="1" dirty="0" smtClean="0">
                                      <a:latin typeface="Cambria Math" panose="02040503050406030204" pitchFamily="18" charset="0"/>
                                      <a:ea typeface="Baskerville" panose="02020502070401020303" pitchFamily="18" charset="0"/>
                                    </a:rPr>
                                    <m:t>𝑚</m:t>
                                  </m:r>
                                </m:e>
                                <m:sup>
                                  <m:r>
                                    <a:rPr lang="en-US" i="1" dirty="0" smtClean="0">
                                      <a:latin typeface="Cambria Math" panose="02040503050406030204" pitchFamily="18" charset="0"/>
                                      <a:ea typeface="Baskerville" panose="02020502070401020303" pitchFamily="18" charset="0"/>
                                    </a:rPr>
                                    <m:t>𝑒</m:t>
                                  </m:r>
                                </m:sup>
                              </m:sSup>
                            </m:e>
                          </m:d>
                        </m:e>
                        <m:sup>
                          <m:r>
                            <a:rPr lang="en-US" b="0" i="1" dirty="0" smtClean="0">
                              <a:latin typeface="Cambria Math" panose="02040503050406030204" pitchFamily="18" charset="0"/>
                              <a:ea typeface="Baskerville" panose="02020502070401020303" pitchFamily="18" charset="0"/>
                            </a:rPr>
                            <m:t>𝑑</m:t>
                          </m:r>
                        </m:sup>
                      </m:sSup>
                      <m:r>
                        <a:rPr lang="en-US" i="1" dirty="0" smtClean="0">
                          <a:latin typeface="Cambria Math" panose="02040503050406030204" pitchFamily="18" charset="0"/>
                          <a:ea typeface="Baskerville" panose="02020502070401020303" pitchFamily="18" charset="0"/>
                        </a:rPr>
                        <m:t>(</m:t>
                      </m:r>
                      <m:r>
                        <a:rPr lang="en-US" i="1" dirty="0" smtClean="0">
                          <a:latin typeface="Cambria Math" panose="02040503050406030204" pitchFamily="18" charset="0"/>
                          <a:ea typeface="Baskerville" panose="02020502070401020303" pitchFamily="18" charset="0"/>
                        </a:rPr>
                        <m:t>𝑚𝑜𝑑</m:t>
                      </m:r>
                      <m:r>
                        <a:rPr lang="en-US" i="1" dirty="0" smtClean="0">
                          <a:latin typeface="Cambria Math" panose="02040503050406030204" pitchFamily="18" charset="0"/>
                          <a:ea typeface="Baskerville" panose="02020502070401020303" pitchFamily="18" charset="0"/>
                        </a:rPr>
                        <m:t> </m:t>
                      </m:r>
                      <m:r>
                        <a:rPr lang="en-US" i="1" dirty="0" smtClean="0">
                          <a:latin typeface="Cambria Math" panose="02040503050406030204" pitchFamily="18" charset="0"/>
                          <a:ea typeface="Baskerville" panose="02020502070401020303" pitchFamily="18" charset="0"/>
                        </a:rPr>
                        <m:t>𝑛</m:t>
                      </m:r>
                      <m:r>
                        <a:rPr lang="en-US" i="1" dirty="0" smtClean="0">
                          <a:latin typeface="Cambria Math" panose="02040503050406030204" pitchFamily="18" charset="0"/>
                          <a:ea typeface="Baskerville" panose="02020502070401020303" pitchFamily="18" charset="0"/>
                        </a:rPr>
                        <m:t>)≡6211212156191521144114462118251997149625914714152089147</m:t>
                      </m:r>
                    </m:oMath>
                  </m:oMathPara>
                </a14:m>
                <a:endParaRPr lang="en-US" dirty="0">
                  <a:latin typeface="Baskerville" panose="02020502070401020303" pitchFamily="18" charset="0"/>
                  <a:ea typeface="Baskerville" panose="02020502070401020303" pitchFamily="18" charset="0"/>
                </a:endParaRPr>
              </a:p>
            </p:txBody>
          </p:sp>
        </mc:Choice>
        <mc:Fallback xmlns="">
          <p:sp>
            <p:nvSpPr>
              <p:cNvPr id="3" name="Content Placeholder 2">
                <a:extLst>
                  <a:ext uri="{FF2B5EF4-FFF2-40B4-BE49-F238E27FC236}">
                    <a16:creationId xmlns:a16="http://schemas.microsoft.com/office/drawing/2014/main" id="{FA4AE826-8241-0144-8A12-E10BF79298B3}"/>
                  </a:ext>
                </a:extLst>
              </p:cNvPr>
              <p:cNvSpPr>
                <a:spLocks noGrp="1" noRot="1" noChangeAspect="1" noMove="1" noResize="1" noEditPoints="1" noAdjustHandles="1" noChangeArrowheads="1" noChangeShapeType="1" noTextEdit="1"/>
              </p:cNvSpPr>
              <p:nvPr>
                <p:ph idx="1"/>
              </p:nvPr>
            </p:nvSpPr>
            <p:spPr>
              <a:xfrm>
                <a:off x="119270" y="1825625"/>
                <a:ext cx="12072730" cy="4351338"/>
              </a:xfrm>
              <a:blipFill>
                <a:blip r:embed="rId2"/>
                <a:stretch>
                  <a:fillRect l="-420" t="-3216"/>
                </a:stretch>
              </a:blipFill>
            </p:spPr>
            <p:txBody>
              <a:bodyPr/>
              <a:lstStyle/>
              <a:p>
                <a:r>
                  <a:rPr lang="en-US">
                    <a:noFill/>
                  </a:rPr>
                  <a:t> </a:t>
                </a:r>
              </a:p>
            </p:txBody>
          </p:sp>
        </mc:Fallback>
      </mc:AlternateContent>
    </p:spTree>
    <p:extLst>
      <p:ext uri="{BB962C8B-B14F-4D97-AF65-F5344CB8AC3E}">
        <p14:creationId xmlns:p14="http://schemas.microsoft.com/office/powerpoint/2010/main" val="195558667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895BAF-25B5-9F46-B03D-3686ECADF430}"/>
              </a:ext>
            </a:extLst>
          </p:cNvPr>
          <p:cNvSpPr>
            <a:spLocks noGrp="1"/>
          </p:cNvSpPr>
          <p:nvPr>
            <p:ph type="title"/>
          </p:nvPr>
        </p:nvSpPr>
        <p:spPr/>
        <p:txBody>
          <a:bodyPr/>
          <a:lstStyle/>
          <a:p>
            <a:r>
              <a:rPr lang="en-US" dirty="0">
                <a:latin typeface="Baskerville" panose="02020502070401020303" pitchFamily="18" charset="0"/>
                <a:ea typeface="Baskerville" panose="02020502070401020303" pitchFamily="18" charset="0"/>
              </a:rPr>
              <a:t>Convert the message to English plaintext </a:t>
            </a:r>
          </a:p>
        </p:txBody>
      </p:sp>
      <p:sp>
        <p:nvSpPr>
          <p:cNvPr id="3" name="Content Placeholder 2">
            <a:extLst>
              <a:ext uri="{FF2B5EF4-FFF2-40B4-BE49-F238E27FC236}">
                <a16:creationId xmlns:a16="http://schemas.microsoft.com/office/drawing/2014/main" id="{320693D7-87AD-1F4C-9ED2-BAB6C1CD5252}"/>
              </a:ext>
            </a:extLst>
          </p:cNvPr>
          <p:cNvSpPr>
            <a:spLocks noGrp="1"/>
          </p:cNvSpPr>
          <p:nvPr>
            <p:ph idx="1"/>
          </p:nvPr>
        </p:nvSpPr>
        <p:spPr>
          <a:xfrm>
            <a:off x="212035" y="1732170"/>
            <a:ext cx="11767930" cy="4760705"/>
          </a:xfrm>
        </p:spPr>
        <p:txBody>
          <a:bodyPr>
            <a:normAutofit fontScale="77500" lnSpcReduction="20000"/>
          </a:bodyPr>
          <a:lstStyle/>
          <a:p>
            <a:pPr marL="0" indent="0">
              <a:buNone/>
            </a:pPr>
            <a:r>
              <a:rPr lang="en-US" sz="4100" dirty="0">
                <a:latin typeface="Baskerville" panose="02020502070401020303" pitchFamily="18" charset="0"/>
                <a:ea typeface="Baskerville" panose="02020502070401020303" pitchFamily="18" charset="0"/>
              </a:rPr>
              <a:t>Since converting the numerical string to English plaintext is pretty trivial. We will manually converted by sight.</a:t>
            </a:r>
          </a:p>
          <a:p>
            <a:pPr marL="0" indent="0">
              <a:buNone/>
            </a:pPr>
            <a:r>
              <a:rPr lang="en-US" dirty="0">
                <a:latin typeface="Baskerville" panose="02020502070401020303" pitchFamily="18" charset="0"/>
                <a:ea typeface="Baskerville" panose="02020502070401020303" pitchFamily="18" charset="0"/>
              </a:rPr>
              <a:t> 6 2 1 1 2 1 2 1 5 6 1 9 1 5 2 1 1 4 4 1 1 4 4 6 2 1 1 8 2 5 1 9 9 7 1 4 9 6 2 5 9 1 4 7 1 4 1 5 2 0 8 9 1 4 7</a:t>
            </a:r>
          </a:p>
          <a:p>
            <a:pPr marL="0" indent="0">
              <a:buNone/>
            </a:pPr>
            <a:r>
              <a:rPr lang="en-US" dirty="0">
                <a:latin typeface="Baskerville" panose="02020502070401020303" pitchFamily="18" charset="0"/>
                <a:ea typeface="Baskerville" panose="02020502070401020303" pitchFamily="18" charset="0"/>
              </a:rPr>
              <a:t> f 2 1 1 2 1 2 1 5 f 1 9 1 5 2 1 1 4 d  a 1 4 d f 2 1 1 8 2 5 1 9  </a:t>
            </a:r>
            <a:r>
              <a:rPr lang="en-US" dirty="0" err="1">
                <a:latin typeface="Baskerville" panose="02020502070401020303" pitchFamily="18" charset="0"/>
                <a:ea typeface="Baskerville" panose="02020502070401020303" pitchFamily="18" charset="0"/>
              </a:rPr>
              <a:t>i</a:t>
            </a:r>
            <a:r>
              <a:rPr lang="en-US" dirty="0">
                <a:latin typeface="Baskerville" panose="02020502070401020303" pitchFamily="18" charset="0"/>
                <a:ea typeface="Baskerville" panose="02020502070401020303" pitchFamily="18" charset="0"/>
              </a:rPr>
              <a:t> g 1 4 </a:t>
            </a:r>
            <a:r>
              <a:rPr lang="en-US" dirty="0" err="1">
                <a:latin typeface="Baskerville" panose="02020502070401020303" pitchFamily="18" charset="0"/>
                <a:ea typeface="Baskerville" panose="02020502070401020303" pitchFamily="18" charset="0"/>
              </a:rPr>
              <a:t>i</a:t>
            </a:r>
            <a:r>
              <a:rPr lang="en-US" dirty="0">
                <a:latin typeface="Baskerville" panose="02020502070401020303" pitchFamily="18" charset="0"/>
                <a:ea typeface="Baskerville" panose="02020502070401020303" pitchFamily="18" charset="0"/>
              </a:rPr>
              <a:t>  f  2 5 </a:t>
            </a:r>
            <a:r>
              <a:rPr lang="en-US" dirty="0" err="1">
                <a:latin typeface="Baskerville" panose="02020502070401020303" pitchFamily="18" charset="0"/>
                <a:ea typeface="Baskerville" panose="02020502070401020303" pitchFamily="18" charset="0"/>
              </a:rPr>
              <a:t>i</a:t>
            </a:r>
            <a:r>
              <a:rPr lang="en-US" dirty="0">
                <a:latin typeface="Baskerville" panose="02020502070401020303" pitchFamily="18" charset="0"/>
                <a:ea typeface="Baskerville" panose="02020502070401020303" pitchFamily="18" charset="0"/>
              </a:rPr>
              <a:t> 1 4  g 1 4 1 5 2 0 h </a:t>
            </a:r>
            <a:r>
              <a:rPr lang="en-US" dirty="0" err="1">
                <a:latin typeface="Baskerville" panose="02020502070401020303" pitchFamily="18" charset="0"/>
                <a:ea typeface="Baskerville" panose="02020502070401020303" pitchFamily="18" charset="0"/>
              </a:rPr>
              <a:t>i</a:t>
            </a:r>
            <a:r>
              <a:rPr lang="en-US" dirty="0">
                <a:latin typeface="Baskerville" panose="02020502070401020303" pitchFamily="18" charset="0"/>
                <a:ea typeface="Baskerville" panose="02020502070401020303" pitchFamily="18" charset="0"/>
              </a:rPr>
              <a:t> 1 4 g</a:t>
            </a:r>
          </a:p>
          <a:p>
            <a:pPr marL="0" indent="0">
              <a:buNone/>
            </a:pPr>
            <a:r>
              <a:rPr lang="en-US" dirty="0">
                <a:latin typeface="Baskerville" panose="02020502070401020303" pitchFamily="18" charset="0"/>
                <a:ea typeface="Baskerville" panose="02020502070401020303" pitchFamily="18" charset="0"/>
              </a:rPr>
              <a:t> f  21  12  12  15 f  19  15  21  14 d  a  14 d  f 21  18  25  19  </a:t>
            </a:r>
            <a:r>
              <a:rPr lang="en-US" dirty="0" err="1">
                <a:latin typeface="Baskerville" panose="02020502070401020303" pitchFamily="18" charset="0"/>
                <a:ea typeface="Baskerville" panose="02020502070401020303" pitchFamily="18" charset="0"/>
              </a:rPr>
              <a:t>i</a:t>
            </a:r>
            <a:r>
              <a:rPr lang="en-US" dirty="0">
                <a:latin typeface="Baskerville" panose="02020502070401020303" pitchFamily="18" charset="0"/>
                <a:ea typeface="Baskerville" panose="02020502070401020303" pitchFamily="18" charset="0"/>
              </a:rPr>
              <a:t> g  14 </a:t>
            </a:r>
            <a:r>
              <a:rPr lang="en-US" dirty="0" err="1">
                <a:latin typeface="Baskerville" panose="02020502070401020303" pitchFamily="18" charset="0"/>
                <a:ea typeface="Baskerville" panose="02020502070401020303" pitchFamily="18" charset="0"/>
              </a:rPr>
              <a:t>i</a:t>
            </a:r>
            <a:r>
              <a:rPr lang="en-US" dirty="0">
                <a:latin typeface="Baskerville" panose="02020502070401020303" pitchFamily="18" charset="0"/>
                <a:ea typeface="Baskerville" panose="02020502070401020303" pitchFamily="18" charset="0"/>
              </a:rPr>
              <a:t>  f  2 5 </a:t>
            </a:r>
            <a:r>
              <a:rPr lang="en-US" dirty="0" err="1">
                <a:latin typeface="Baskerville" panose="02020502070401020303" pitchFamily="18" charset="0"/>
                <a:ea typeface="Baskerville" panose="02020502070401020303" pitchFamily="18" charset="0"/>
              </a:rPr>
              <a:t>i</a:t>
            </a:r>
            <a:r>
              <a:rPr lang="en-US" dirty="0">
                <a:latin typeface="Baskerville" panose="02020502070401020303" pitchFamily="18" charset="0"/>
                <a:ea typeface="Baskerville" panose="02020502070401020303" pitchFamily="18" charset="0"/>
              </a:rPr>
              <a:t>  14  g  14  15  20  h </a:t>
            </a:r>
            <a:r>
              <a:rPr lang="en-US" dirty="0" err="1">
                <a:latin typeface="Baskerville" panose="02020502070401020303" pitchFamily="18" charset="0"/>
                <a:ea typeface="Baskerville" panose="02020502070401020303" pitchFamily="18" charset="0"/>
              </a:rPr>
              <a:t>i</a:t>
            </a:r>
            <a:r>
              <a:rPr lang="en-US" dirty="0">
                <a:latin typeface="Baskerville" panose="02020502070401020303" pitchFamily="18" charset="0"/>
                <a:ea typeface="Baskerville" panose="02020502070401020303" pitchFamily="18" charset="0"/>
              </a:rPr>
              <a:t> 14 g</a:t>
            </a:r>
          </a:p>
          <a:p>
            <a:pPr marL="0" indent="0">
              <a:buNone/>
            </a:pPr>
            <a:r>
              <a:rPr lang="en-US" dirty="0">
                <a:latin typeface="Baskerville" panose="02020502070401020303" pitchFamily="18" charset="0"/>
                <a:ea typeface="Baskerville" panose="02020502070401020303" pitchFamily="18" charset="0"/>
              </a:rPr>
              <a:t> f   u     l    l     o  f    s    o    u    n  d a    n  d  f  u    r    y     s   </a:t>
            </a:r>
            <a:r>
              <a:rPr lang="en-US" dirty="0" err="1">
                <a:latin typeface="Baskerville" panose="02020502070401020303" pitchFamily="18" charset="0"/>
                <a:ea typeface="Baskerville" panose="02020502070401020303" pitchFamily="18" charset="0"/>
              </a:rPr>
              <a:t>i</a:t>
            </a:r>
            <a:r>
              <a:rPr lang="en-US" dirty="0">
                <a:latin typeface="Baskerville" panose="02020502070401020303" pitchFamily="18" charset="0"/>
                <a:ea typeface="Baskerville" panose="02020502070401020303" pitchFamily="18" charset="0"/>
              </a:rPr>
              <a:t> g   n  </a:t>
            </a:r>
            <a:r>
              <a:rPr lang="en-US" dirty="0" err="1">
                <a:latin typeface="Baskerville" panose="02020502070401020303" pitchFamily="18" charset="0"/>
                <a:ea typeface="Baskerville" panose="02020502070401020303" pitchFamily="18" charset="0"/>
              </a:rPr>
              <a:t>i</a:t>
            </a:r>
            <a:r>
              <a:rPr lang="en-US" dirty="0">
                <a:latin typeface="Baskerville" panose="02020502070401020303" pitchFamily="18" charset="0"/>
                <a:ea typeface="Baskerville" panose="02020502070401020303" pitchFamily="18" charset="0"/>
              </a:rPr>
              <a:t> f   b e </a:t>
            </a:r>
            <a:r>
              <a:rPr lang="en-US" dirty="0" err="1">
                <a:latin typeface="Baskerville" panose="02020502070401020303" pitchFamily="18" charset="0"/>
                <a:ea typeface="Baskerville" panose="02020502070401020303" pitchFamily="18" charset="0"/>
              </a:rPr>
              <a:t>i</a:t>
            </a:r>
            <a:r>
              <a:rPr lang="en-US" dirty="0">
                <a:latin typeface="Baskerville" panose="02020502070401020303" pitchFamily="18" charset="0"/>
                <a:ea typeface="Baskerville" panose="02020502070401020303" pitchFamily="18" charset="0"/>
              </a:rPr>
              <a:t>    n  g   n    o     t   h </a:t>
            </a:r>
            <a:r>
              <a:rPr lang="en-US" dirty="0" err="1">
                <a:latin typeface="Baskerville" panose="02020502070401020303" pitchFamily="18" charset="0"/>
                <a:ea typeface="Baskerville" panose="02020502070401020303" pitchFamily="18" charset="0"/>
              </a:rPr>
              <a:t>i</a:t>
            </a:r>
            <a:r>
              <a:rPr lang="en-US" dirty="0">
                <a:latin typeface="Baskerville" panose="02020502070401020303" pitchFamily="18" charset="0"/>
                <a:ea typeface="Baskerville" panose="02020502070401020303" pitchFamily="18" charset="0"/>
              </a:rPr>
              <a:t>  n g</a:t>
            </a:r>
          </a:p>
          <a:p>
            <a:pPr marL="0" indent="0">
              <a:buNone/>
            </a:pPr>
            <a:br>
              <a:rPr lang="en-US" dirty="0">
                <a:latin typeface="Baskerville" panose="02020502070401020303" pitchFamily="18" charset="0"/>
                <a:ea typeface="Baskerville" panose="02020502070401020303" pitchFamily="18" charset="0"/>
              </a:rPr>
            </a:br>
            <a:r>
              <a:rPr lang="en-US" sz="3600" dirty="0">
                <a:latin typeface="Baskerville" panose="02020502070401020303" pitchFamily="18" charset="0"/>
                <a:ea typeface="Baskerville" panose="02020502070401020303" pitchFamily="18" charset="0"/>
              </a:rPr>
              <a:t>Which give us the message “full of sound and fury sign if being nothing”. There is a little error when we conversion, “sign if being” supposed to be “signifying”, we made this mistake since “be” and “y” both have a numerical string of “25”. So the actual English plaintext is “</a:t>
            </a:r>
            <a:r>
              <a:rPr lang="en-US" sz="3600" b="1" dirty="0">
                <a:latin typeface="Baskerville" panose="02020502070401020303" pitchFamily="18" charset="0"/>
                <a:ea typeface="Baskerville" panose="02020502070401020303" pitchFamily="18" charset="0"/>
              </a:rPr>
              <a:t>full of sound and fury signifying nothing</a:t>
            </a:r>
            <a:r>
              <a:rPr lang="en-US" sz="3600" dirty="0">
                <a:latin typeface="Baskerville" panose="02020502070401020303" pitchFamily="18" charset="0"/>
                <a:ea typeface="Baskerville" panose="02020502070401020303" pitchFamily="18" charset="0"/>
              </a:rPr>
              <a:t>”, which is a quote from the speech Macbeth by Shakespeare.</a:t>
            </a:r>
          </a:p>
          <a:p>
            <a:pPr marL="0" indent="0">
              <a:buNone/>
            </a:pPr>
            <a:br>
              <a:rPr lang="en-US" dirty="0">
                <a:latin typeface="Baskerville" panose="02020502070401020303" pitchFamily="18" charset="0"/>
                <a:ea typeface="Baskerville" panose="02020502070401020303" pitchFamily="18" charset="0"/>
              </a:rPr>
            </a:br>
            <a:endParaRPr lang="en-US" dirty="0">
              <a:latin typeface="Baskerville" panose="02020502070401020303" pitchFamily="18" charset="0"/>
              <a:ea typeface="Baskerville" panose="02020502070401020303" pitchFamily="18" charset="0"/>
            </a:endParaRPr>
          </a:p>
        </p:txBody>
      </p:sp>
    </p:spTree>
    <p:extLst>
      <p:ext uri="{BB962C8B-B14F-4D97-AF65-F5344CB8AC3E}">
        <p14:creationId xmlns:p14="http://schemas.microsoft.com/office/powerpoint/2010/main" val="99308287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E041531-973C-0F46-8DDE-6358A72759D2}"/>
              </a:ext>
            </a:extLst>
          </p:cNvPr>
          <p:cNvPicPr>
            <a:picLocks noChangeAspect="1"/>
          </p:cNvPicPr>
          <p:nvPr/>
        </p:nvPicPr>
        <p:blipFill>
          <a:blip r:embed="rId2"/>
          <a:stretch>
            <a:fillRect/>
          </a:stretch>
        </p:blipFill>
        <p:spPr>
          <a:xfrm>
            <a:off x="5334000" y="0"/>
            <a:ext cx="6858000" cy="6858000"/>
          </a:xfrm>
          <a:prstGeom prst="rect">
            <a:avLst/>
          </a:prstGeom>
        </p:spPr>
      </p:pic>
      <p:sp>
        <p:nvSpPr>
          <p:cNvPr id="2" name="Title 1">
            <a:extLst>
              <a:ext uri="{FF2B5EF4-FFF2-40B4-BE49-F238E27FC236}">
                <a16:creationId xmlns:a16="http://schemas.microsoft.com/office/drawing/2014/main" id="{A60917C8-1B9B-9245-8D1E-B28EB35FDF32}"/>
              </a:ext>
            </a:extLst>
          </p:cNvPr>
          <p:cNvSpPr>
            <a:spLocks noGrp="1"/>
          </p:cNvSpPr>
          <p:nvPr>
            <p:ph type="ctrTitle"/>
          </p:nvPr>
        </p:nvSpPr>
        <p:spPr>
          <a:xfrm>
            <a:off x="381000" y="141514"/>
            <a:ext cx="9579429" cy="1796143"/>
          </a:xfrm>
        </p:spPr>
        <p:txBody>
          <a:bodyPr>
            <a:noAutofit/>
          </a:bodyPr>
          <a:lstStyle/>
          <a:p>
            <a:pPr algn="l"/>
            <a:r>
              <a:rPr lang="en-US" sz="4400" dirty="0">
                <a:latin typeface="Baskerville" panose="02020502070401020303" pitchFamily="18" charset="0"/>
                <a:ea typeface="Baskerville" panose="02020502070401020303" pitchFamily="18" charset="0"/>
              </a:rPr>
              <a:t>HURRAY!!!!!!!!!!! </a:t>
            </a:r>
            <a:br>
              <a:rPr lang="en-US" sz="4400" dirty="0">
                <a:latin typeface="Baskerville" panose="02020502070401020303" pitchFamily="18" charset="0"/>
                <a:ea typeface="Baskerville" panose="02020502070401020303" pitchFamily="18" charset="0"/>
              </a:rPr>
            </a:br>
            <a:r>
              <a:rPr lang="en-US" sz="4400" dirty="0">
                <a:latin typeface="Baskerville" panose="02020502070401020303" pitchFamily="18" charset="0"/>
                <a:ea typeface="Baskerville" panose="02020502070401020303" pitchFamily="18" charset="0"/>
              </a:rPr>
              <a:t>We break the cipher </a:t>
            </a:r>
            <a:endParaRPr lang="en-US" sz="4000" dirty="0">
              <a:latin typeface="Baskerville" panose="02020502070401020303" pitchFamily="18" charset="0"/>
              <a:ea typeface="Baskerville" panose="02020502070401020303" pitchFamily="18" charset="0"/>
            </a:endParaRPr>
          </a:p>
        </p:txBody>
      </p:sp>
      <p:pic>
        <p:nvPicPr>
          <p:cNvPr id="6" name="Picture 5">
            <a:extLst>
              <a:ext uri="{FF2B5EF4-FFF2-40B4-BE49-F238E27FC236}">
                <a16:creationId xmlns:a16="http://schemas.microsoft.com/office/drawing/2014/main" id="{040B7AE0-5F92-A543-8172-0BC61F22F208}"/>
              </a:ext>
            </a:extLst>
          </p:cNvPr>
          <p:cNvPicPr>
            <a:picLocks noChangeAspect="1"/>
          </p:cNvPicPr>
          <p:nvPr/>
        </p:nvPicPr>
        <p:blipFill rotWithShape="1">
          <a:blip r:embed="rId3"/>
          <a:srcRect l="3951" t="9683" r="10776" b="28254"/>
          <a:stretch/>
        </p:blipFill>
        <p:spPr>
          <a:xfrm>
            <a:off x="857932" y="2269671"/>
            <a:ext cx="3289526" cy="4256315"/>
          </a:xfrm>
          <a:prstGeom prst="rect">
            <a:avLst/>
          </a:prstGeom>
        </p:spPr>
      </p:pic>
    </p:spTree>
    <p:extLst>
      <p:ext uri="{BB962C8B-B14F-4D97-AF65-F5344CB8AC3E}">
        <p14:creationId xmlns:p14="http://schemas.microsoft.com/office/powerpoint/2010/main" val="22921065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7B81D8CF-65B5-9F47-B48F-CD50A242514E}"/>
                  </a:ext>
                </a:extLst>
              </p:cNvPr>
              <p:cNvSpPr>
                <a:spLocks noGrp="1"/>
              </p:cNvSpPr>
              <p:nvPr>
                <p:ph type="title"/>
              </p:nvPr>
            </p:nvSpPr>
            <p:spPr/>
            <p:txBody>
              <a:bodyPr/>
              <a:lstStyle/>
              <a:p>
                <a:r>
                  <a:rPr lang="en-US" dirty="0">
                    <a:latin typeface="Baskerville" panose="02020502070401020303" pitchFamily="18" charset="0"/>
                    <a:ea typeface="Baskerville" panose="02020502070401020303" pitchFamily="18" charset="0"/>
                  </a:rPr>
                  <a:t>How do we factor </a:t>
                </a:r>
                <a14:m>
                  <m:oMath xmlns:m="http://schemas.openxmlformats.org/officeDocument/2006/math">
                    <m:r>
                      <a:rPr lang="en-US" i="1" dirty="0">
                        <a:latin typeface="Cambria Math" panose="02040503050406030204" pitchFamily="18" charset="0"/>
                        <a:ea typeface="Baskerville" panose="02020502070401020303" pitchFamily="18" charset="0"/>
                      </a:rPr>
                      <m:t>𝑛</m:t>
                    </m:r>
                  </m:oMath>
                </a14:m>
                <a:r>
                  <a:rPr lang="en-US" dirty="0">
                    <a:latin typeface="Baskerville" panose="02020502070401020303" pitchFamily="18" charset="0"/>
                    <a:ea typeface="Baskerville" panose="02020502070401020303" pitchFamily="18" charset="0"/>
                  </a:rPr>
                  <a:t>? </a:t>
                </a:r>
              </a:p>
            </p:txBody>
          </p:sp>
        </mc:Choice>
        <mc:Fallback xmlns="">
          <p:sp>
            <p:nvSpPr>
              <p:cNvPr id="2" name="Title 1">
                <a:extLst>
                  <a:ext uri="{FF2B5EF4-FFF2-40B4-BE49-F238E27FC236}">
                    <a16:creationId xmlns:a16="http://schemas.microsoft.com/office/drawing/2014/main" id="{7B81D8CF-65B5-9F47-B48F-CD50A242514E}"/>
                  </a:ext>
                </a:extLst>
              </p:cNvPr>
              <p:cNvSpPr>
                <a:spLocks noGrp="1" noRot="1" noChangeAspect="1" noMove="1" noResize="1" noEditPoints="1" noAdjustHandles="1" noChangeArrowheads="1" noChangeShapeType="1" noTextEdit="1"/>
              </p:cNvSpPr>
              <p:nvPr>
                <p:ph type="title"/>
              </p:nvPr>
            </p:nvSpPr>
            <p:spPr>
              <a:blipFill>
                <a:blip r:embed="rId2"/>
                <a:stretch>
                  <a:fillRect l="-2292"/>
                </a:stretch>
              </a:blipFill>
            </p:spPr>
            <p:txBody>
              <a:bodyPr/>
              <a:lstStyle/>
              <a:p>
                <a:r>
                  <a:rPr lang="en-US">
                    <a:noFill/>
                  </a:rPr>
                  <a:t> </a:t>
                </a:r>
              </a:p>
            </p:txBody>
          </p:sp>
        </mc:Fallback>
      </mc:AlternateContent>
      <p:sp>
        <p:nvSpPr>
          <p:cNvPr id="3" name="Content Placeholder 2">
            <a:extLst>
              <a:ext uri="{FF2B5EF4-FFF2-40B4-BE49-F238E27FC236}">
                <a16:creationId xmlns:a16="http://schemas.microsoft.com/office/drawing/2014/main" id="{8B81DD6C-3B03-3742-9B20-0096BFB0C32B}"/>
              </a:ext>
            </a:extLst>
          </p:cNvPr>
          <p:cNvSpPr>
            <a:spLocks noGrp="1"/>
          </p:cNvSpPr>
          <p:nvPr>
            <p:ph idx="1"/>
          </p:nvPr>
        </p:nvSpPr>
        <p:spPr>
          <a:xfrm>
            <a:off x="838200" y="1825625"/>
            <a:ext cx="10515600" cy="4482578"/>
          </a:xfrm>
        </p:spPr>
        <p:txBody>
          <a:bodyPr>
            <a:normAutofit/>
          </a:bodyPr>
          <a:lstStyle/>
          <a:p>
            <a:pPr marL="0" indent="0">
              <a:buNone/>
            </a:pPr>
            <a:r>
              <a:rPr lang="en-US" sz="3600" dirty="0">
                <a:latin typeface="Baskerville" panose="02020502070401020303" pitchFamily="18" charset="0"/>
                <a:ea typeface="Baskerville" panose="02020502070401020303" pitchFamily="18" charset="0"/>
              </a:rPr>
              <a:t>A Naive Attempt: Brute Force</a:t>
            </a:r>
          </a:p>
          <a:p>
            <a:pPr marL="0" indent="0">
              <a:buNone/>
            </a:pPr>
            <a:endParaRPr lang="en-US" sz="3600" dirty="0">
              <a:latin typeface="Baskerville" panose="02020502070401020303" pitchFamily="18" charset="0"/>
              <a:ea typeface="Baskerville" panose="02020502070401020303" pitchFamily="18" charset="0"/>
            </a:endParaRPr>
          </a:p>
          <a:p>
            <a:pPr marL="0" indent="0">
              <a:buNone/>
            </a:pPr>
            <a:r>
              <a:rPr lang="en-US" sz="3600" dirty="0">
                <a:latin typeface="Baskerville" panose="02020502070401020303" pitchFamily="18" charset="0"/>
                <a:ea typeface="Baskerville" panose="02020502070401020303" pitchFamily="18" charset="0"/>
              </a:rPr>
              <a:t>Result: WE GOT A FACTOR: 2707</a:t>
            </a:r>
          </a:p>
          <a:p>
            <a:pPr marL="0" indent="0">
              <a:buNone/>
            </a:pPr>
            <a:r>
              <a:rPr lang="en-US" sz="3600" dirty="0">
                <a:latin typeface="Baskerville" panose="02020502070401020303" pitchFamily="18" charset="0"/>
                <a:ea typeface="Baskerville" panose="02020502070401020303" pitchFamily="18" charset="0"/>
              </a:rPr>
              <a:t>	    We got this factor in less than a second.</a:t>
            </a:r>
          </a:p>
          <a:p>
            <a:pPr marL="0" indent="0">
              <a:buNone/>
            </a:pPr>
            <a:r>
              <a:rPr lang="en-US" sz="3600" dirty="0">
                <a:latin typeface="Baskerville" panose="02020502070401020303" pitchFamily="18" charset="0"/>
                <a:ea typeface="Baskerville" panose="02020502070401020303" pitchFamily="18" charset="0"/>
              </a:rPr>
              <a:t>	    But it did not give us a second after weeks…… </a:t>
            </a:r>
          </a:p>
          <a:p>
            <a:pPr marL="0" indent="0">
              <a:buNone/>
            </a:pPr>
            <a:endParaRPr lang="en-US" sz="3600" dirty="0">
              <a:latin typeface="Baskerville" panose="02020502070401020303" pitchFamily="18" charset="0"/>
              <a:ea typeface="Baskerville" panose="02020502070401020303" pitchFamily="18" charset="0"/>
            </a:endParaRPr>
          </a:p>
          <a:p>
            <a:pPr marL="0" indent="0">
              <a:buNone/>
            </a:pPr>
            <a:endParaRPr lang="en-US" sz="3600" dirty="0">
              <a:latin typeface="Baskerville" panose="02020502070401020303" pitchFamily="18" charset="0"/>
              <a:ea typeface="Baskerville" panose="02020502070401020303" pitchFamily="18" charset="0"/>
            </a:endParaRPr>
          </a:p>
          <a:p>
            <a:pPr marL="0" indent="0">
              <a:buNone/>
            </a:pPr>
            <a:endParaRPr lang="en-US" sz="3600" dirty="0">
              <a:latin typeface="Baskerville" panose="02020502070401020303" pitchFamily="18" charset="0"/>
              <a:ea typeface="Baskerville" panose="02020502070401020303" pitchFamily="18" charset="0"/>
            </a:endParaRPr>
          </a:p>
          <a:p>
            <a:pPr marL="0" indent="0">
              <a:buNone/>
            </a:pPr>
            <a:endParaRPr lang="en-US" sz="3600" dirty="0">
              <a:latin typeface="Baskerville" panose="02020502070401020303" pitchFamily="18" charset="0"/>
              <a:ea typeface="Baskerville" panose="02020502070401020303" pitchFamily="18" charset="0"/>
            </a:endParaRPr>
          </a:p>
          <a:p>
            <a:pPr marL="0" indent="0">
              <a:buNone/>
            </a:pPr>
            <a:endParaRPr lang="en-US" sz="3600" dirty="0">
              <a:latin typeface="Baskerville" panose="02020502070401020303" pitchFamily="18" charset="0"/>
              <a:ea typeface="Baskerville" panose="02020502070401020303" pitchFamily="18" charset="0"/>
            </a:endParaRPr>
          </a:p>
        </p:txBody>
      </p:sp>
    </p:spTree>
    <p:extLst>
      <p:ext uri="{BB962C8B-B14F-4D97-AF65-F5344CB8AC3E}">
        <p14:creationId xmlns:p14="http://schemas.microsoft.com/office/powerpoint/2010/main" val="2202315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3E64F5C4-35DD-484D-9D53-BA76A2F68EC6}"/>
                  </a:ext>
                </a:extLst>
              </p:cNvPr>
              <p:cNvSpPr>
                <a:spLocks noGrp="1"/>
              </p:cNvSpPr>
              <p:nvPr>
                <p:ph type="title"/>
              </p:nvPr>
            </p:nvSpPr>
            <p:spPr/>
            <p:txBody>
              <a:bodyPr/>
              <a:lstStyle/>
              <a:p>
                <a:r>
                  <a:rPr lang="en-US" dirty="0">
                    <a:latin typeface="Baskerville" panose="02020502070401020303" pitchFamily="18" charset="0"/>
                    <a:ea typeface="Baskerville" panose="02020502070401020303" pitchFamily="18" charset="0"/>
                  </a:rPr>
                  <a:t>Factor </a:t>
                </a:r>
                <a14:m>
                  <m:oMath xmlns:m="http://schemas.openxmlformats.org/officeDocument/2006/math">
                    <m:f>
                      <m:fPr>
                        <m:ctrlPr>
                          <a:rPr lang="en-US" i="1" smtClean="0">
                            <a:latin typeface="Cambria Math" panose="02040503050406030204" pitchFamily="18" charset="0"/>
                            <a:ea typeface="Baskerville" panose="02020502070401020303" pitchFamily="18" charset="0"/>
                          </a:rPr>
                        </m:ctrlPr>
                      </m:fPr>
                      <m:num>
                        <m:r>
                          <a:rPr lang="en-US" b="0" i="1" smtClean="0">
                            <a:latin typeface="Cambria Math" panose="02040503050406030204" pitchFamily="18" charset="0"/>
                            <a:ea typeface="Baskerville" panose="02020502070401020303" pitchFamily="18" charset="0"/>
                          </a:rPr>
                          <m:t>𝑛</m:t>
                        </m:r>
                      </m:num>
                      <m:den>
                        <m:r>
                          <a:rPr lang="en-US" b="0" i="1" smtClean="0">
                            <a:latin typeface="Cambria Math" panose="02040503050406030204" pitchFamily="18" charset="0"/>
                            <a:ea typeface="Baskerville" panose="02020502070401020303" pitchFamily="18" charset="0"/>
                          </a:rPr>
                          <m:t>2707</m:t>
                        </m:r>
                      </m:den>
                    </m:f>
                  </m:oMath>
                </a14:m>
                <a:endParaRPr lang="en-US" dirty="0">
                  <a:latin typeface="Baskerville" panose="02020502070401020303" pitchFamily="18" charset="0"/>
                  <a:ea typeface="Baskerville" panose="02020502070401020303" pitchFamily="18" charset="0"/>
                </a:endParaRPr>
              </a:p>
            </p:txBody>
          </p:sp>
        </mc:Choice>
        <mc:Fallback xmlns="">
          <p:sp>
            <p:nvSpPr>
              <p:cNvPr id="2" name="Title 1">
                <a:extLst>
                  <a:ext uri="{FF2B5EF4-FFF2-40B4-BE49-F238E27FC236}">
                    <a16:creationId xmlns:a16="http://schemas.microsoft.com/office/drawing/2014/main" id="{3E64F5C4-35DD-484D-9D53-BA76A2F68EC6}"/>
                  </a:ext>
                </a:extLst>
              </p:cNvPr>
              <p:cNvSpPr>
                <a:spLocks noGrp="1" noRot="1" noChangeAspect="1" noMove="1" noResize="1" noEditPoints="1" noAdjustHandles="1" noChangeArrowheads="1" noChangeShapeType="1" noTextEdit="1"/>
              </p:cNvSpPr>
              <p:nvPr>
                <p:ph type="title"/>
              </p:nvPr>
            </p:nvSpPr>
            <p:spPr>
              <a:blipFill>
                <a:blip r:embed="rId2"/>
                <a:stretch>
                  <a:fillRect l="-22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169D41D-7CBD-824C-9B21-40CF9D9D43AD}"/>
                  </a:ext>
                </a:extLst>
              </p:cNvPr>
              <p:cNvSpPr>
                <a:spLocks noGrp="1"/>
              </p:cNvSpPr>
              <p:nvPr>
                <p:ph idx="1"/>
              </p:nvPr>
            </p:nvSpPr>
            <p:spPr>
              <a:xfrm>
                <a:off x="838200" y="1825625"/>
                <a:ext cx="10515600" cy="4667250"/>
              </a:xfrm>
            </p:spPr>
            <p:txBody>
              <a:bodyPr/>
              <a:lstStyle/>
              <a:p>
                <a:pPr marL="0" indent="0">
                  <a:buNone/>
                </a:pPr>
                <a:r>
                  <a:rPr lang="en-US" dirty="0">
                    <a:latin typeface="Baskerville" panose="02020502070401020303" pitchFamily="18" charset="0"/>
                    <a:ea typeface="Baskerville" panose="02020502070401020303" pitchFamily="18" charset="0"/>
                  </a:rPr>
                  <a:t>Check if it is a product of two consecutive primes. </a:t>
                </a:r>
              </a:p>
              <a:p>
                <a:pPr marL="0" indent="0">
                  <a:buNone/>
                </a:pPr>
                <a:r>
                  <a:rPr lang="en-US" dirty="0">
                    <a:latin typeface="Baskerville" panose="02020502070401020303" pitchFamily="18" charset="0"/>
                    <a:ea typeface="Baskerville" panose="02020502070401020303" pitchFamily="18" charset="0"/>
                  </a:rPr>
                  <a:t>If yes, we know the average gap between the two consecutive primes is </a:t>
                </a:r>
                <a14:m>
                  <m:oMath xmlns:m="http://schemas.openxmlformats.org/officeDocument/2006/math">
                    <m:func>
                      <m:funcPr>
                        <m:ctrlPr>
                          <a:rPr lang="en-US" b="0" i="1" smtClean="0">
                            <a:latin typeface="Cambria Math" panose="02040503050406030204" pitchFamily="18" charset="0"/>
                            <a:ea typeface="Baskerville" panose="02020502070401020303" pitchFamily="18" charset="0"/>
                          </a:rPr>
                        </m:ctrlPr>
                      </m:funcPr>
                      <m:fName>
                        <m:r>
                          <m:rPr>
                            <m:sty m:val="p"/>
                          </m:rPr>
                          <a:rPr lang="en-US" b="0" i="0" smtClean="0">
                            <a:latin typeface="Cambria Math" panose="02040503050406030204" pitchFamily="18" charset="0"/>
                            <a:ea typeface="Baskerville" panose="02020502070401020303" pitchFamily="18" charset="0"/>
                          </a:rPr>
                          <m:t>ln</m:t>
                        </m:r>
                      </m:fName>
                      <m:e>
                        <m:d>
                          <m:dPr>
                            <m:ctrlPr>
                              <a:rPr lang="en-US" b="0" i="1" smtClean="0">
                                <a:latin typeface="Cambria Math" panose="02040503050406030204" pitchFamily="18" charset="0"/>
                                <a:ea typeface="Baskerville" panose="02020502070401020303" pitchFamily="18" charset="0"/>
                              </a:rPr>
                            </m:ctrlPr>
                          </m:dPr>
                          <m:e>
                            <m:f>
                              <m:fPr>
                                <m:ctrlPr>
                                  <a:rPr lang="en-US" i="1">
                                    <a:latin typeface="Cambria Math" panose="02040503050406030204" pitchFamily="18" charset="0"/>
                                    <a:ea typeface="Baskerville" panose="02020502070401020303" pitchFamily="18" charset="0"/>
                                  </a:rPr>
                                </m:ctrlPr>
                              </m:fPr>
                              <m:num>
                                <m:r>
                                  <a:rPr lang="en-US" i="1">
                                    <a:latin typeface="Cambria Math" panose="02040503050406030204" pitchFamily="18" charset="0"/>
                                    <a:ea typeface="Baskerville" panose="02020502070401020303" pitchFamily="18" charset="0"/>
                                  </a:rPr>
                                  <m:t>𝑛</m:t>
                                </m:r>
                              </m:num>
                              <m:den>
                                <m:r>
                                  <a:rPr lang="en-US" i="1">
                                    <a:latin typeface="Cambria Math" panose="02040503050406030204" pitchFamily="18" charset="0"/>
                                    <a:ea typeface="Baskerville" panose="02020502070401020303" pitchFamily="18" charset="0"/>
                                  </a:rPr>
                                  <m:t>2707</m:t>
                                </m:r>
                              </m:den>
                            </m:f>
                          </m:e>
                        </m:d>
                      </m:e>
                    </m:func>
                    <m:r>
                      <a:rPr lang="en-US" b="0" i="1" smtClean="0">
                        <a:latin typeface="Cambria Math" panose="02040503050406030204" pitchFamily="18" charset="0"/>
                        <a:ea typeface="Baskerville" panose="02020502070401020303" pitchFamily="18" charset="0"/>
                      </a:rPr>
                      <m:t>.</m:t>
                    </m:r>
                  </m:oMath>
                </a14:m>
                <a:endParaRPr lang="en-US" b="0" dirty="0">
                  <a:latin typeface="Baskerville" panose="02020502070401020303" pitchFamily="18" charset="0"/>
                  <a:ea typeface="Baskerville" panose="02020502070401020303" pitchFamily="18" charset="0"/>
                </a:endParaRPr>
              </a:p>
              <a:p>
                <a:pPr marL="0" indent="0">
                  <a:buNone/>
                </a:pPr>
                <a:r>
                  <a:rPr lang="en-US" dirty="0">
                    <a:latin typeface="Baskerville" panose="02020502070401020303" pitchFamily="18" charset="0"/>
                    <a:ea typeface="Baskerville" panose="02020502070401020303" pitchFamily="18" charset="0"/>
                  </a:rPr>
                  <a:t>Then we can find it using brute force to check whether </a:t>
                </a:r>
                <a14:m>
                  <m:oMath xmlns:m="http://schemas.openxmlformats.org/officeDocument/2006/math">
                    <m:f>
                      <m:fPr>
                        <m:ctrlPr>
                          <a:rPr lang="en-US" i="1">
                            <a:latin typeface="Cambria Math" panose="02040503050406030204" pitchFamily="18" charset="0"/>
                            <a:ea typeface="Baskerville" panose="02020502070401020303" pitchFamily="18" charset="0"/>
                          </a:rPr>
                        </m:ctrlPr>
                      </m:fPr>
                      <m:num>
                        <m:r>
                          <a:rPr lang="en-US" i="1">
                            <a:latin typeface="Cambria Math" panose="02040503050406030204" pitchFamily="18" charset="0"/>
                            <a:ea typeface="Baskerville" panose="02020502070401020303" pitchFamily="18" charset="0"/>
                          </a:rPr>
                          <m:t>𝑛</m:t>
                        </m:r>
                      </m:num>
                      <m:den>
                        <m:r>
                          <a:rPr lang="en-US" i="1">
                            <a:latin typeface="Cambria Math" panose="02040503050406030204" pitchFamily="18" charset="0"/>
                            <a:ea typeface="Baskerville" panose="02020502070401020303" pitchFamily="18" charset="0"/>
                          </a:rPr>
                          <m:t>2707</m:t>
                        </m:r>
                      </m:den>
                    </m:f>
                  </m:oMath>
                </a14:m>
                <a:r>
                  <a:rPr lang="en-US" dirty="0">
                    <a:latin typeface="Baskerville" panose="02020502070401020303" pitchFamily="18" charset="0"/>
                    <a:ea typeface="Baskerville" panose="02020502070401020303" pitchFamily="18" charset="0"/>
                  </a:rPr>
                  <a:t> has a factor in the interval </a:t>
                </a:r>
                <a14:m>
                  <m:oMath xmlns:m="http://schemas.openxmlformats.org/officeDocument/2006/math">
                    <m:f>
                      <m:fPr>
                        <m:ctrlPr>
                          <a:rPr lang="en-US" i="1">
                            <a:latin typeface="Cambria Math" panose="02040503050406030204" pitchFamily="18" charset="0"/>
                            <a:ea typeface="Baskerville" panose="02020502070401020303" pitchFamily="18" charset="0"/>
                          </a:rPr>
                        </m:ctrlPr>
                      </m:fPr>
                      <m:num>
                        <m:r>
                          <a:rPr lang="en-US" i="1">
                            <a:latin typeface="Cambria Math" panose="02040503050406030204" pitchFamily="18" charset="0"/>
                            <a:ea typeface="Baskerville" panose="02020502070401020303" pitchFamily="18" charset="0"/>
                          </a:rPr>
                          <m:t>𝑛</m:t>
                        </m:r>
                      </m:num>
                      <m:den>
                        <m:r>
                          <a:rPr lang="en-US" i="1">
                            <a:latin typeface="Cambria Math" panose="02040503050406030204" pitchFamily="18" charset="0"/>
                            <a:ea typeface="Baskerville" panose="02020502070401020303" pitchFamily="18" charset="0"/>
                          </a:rPr>
                          <m:t>2707</m:t>
                        </m:r>
                      </m:den>
                    </m:f>
                    <m:r>
                      <a:rPr lang="en-US" i="1" smtClean="0">
                        <a:latin typeface="Cambria Math" panose="02040503050406030204" pitchFamily="18" charset="0"/>
                        <a:ea typeface="Cambria Math" panose="02040503050406030204" pitchFamily="18" charset="0"/>
                      </a:rPr>
                      <m:t>±</m:t>
                    </m:r>
                  </m:oMath>
                </a14:m>
                <a:r>
                  <a:rPr lang="en-US" dirty="0">
                    <a:ea typeface="Baskerville" panose="02020502070401020303" pitchFamily="18" charset="0"/>
                  </a:rPr>
                  <a:t> </a:t>
                </a:r>
                <a14:m>
                  <m:oMath xmlns:m="http://schemas.openxmlformats.org/officeDocument/2006/math">
                    <m:func>
                      <m:funcPr>
                        <m:ctrlPr>
                          <a:rPr lang="en-US" i="1">
                            <a:latin typeface="Cambria Math" panose="02040503050406030204" pitchFamily="18" charset="0"/>
                            <a:ea typeface="Baskerville" panose="02020502070401020303" pitchFamily="18" charset="0"/>
                          </a:rPr>
                        </m:ctrlPr>
                      </m:funcPr>
                      <m:fName>
                        <m:r>
                          <m:rPr>
                            <m:sty m:val="p"/>
                          </m:rPr>
                          <a:rPr lang="en-US">
                            <a:latin typeface="Cambria Math" panose="02040503050406030204" pitchFamily="18" charset="0"/>
                            <a:ea typeface="Baskerville" panose="02020502070401020303" pitchFamily="18" charset="0"/>
                          </a:rPr>
                          <m:t>ln</m:t>
                        </m:r>
                      </m:fName>
                      <m:e>
                        <m:d>
                          <m:dPr>
                            <m:ctrlPr>
                              <a:rPr lang="en-US" i="1">
                                <a:latin typeface="Cambria Math" panose="02040503050406030204" pitchFamily="18" charset="0"/>
                                <a:ea typeface="Baskerville" panose="02020502070401020303" pitchFamily="18" charset="0"/>
                              </a:rPr>
                            </m:ctrlPr>
                          </m:dPr>
                          <m:e>
                            <m:f>
                              <m:fPr>
                                <m:ctrlPr>
                                  <a:rPr lang="en-US" i="1">
                                    <a:latin typeface="Cambria Math" panose="02040503050406030204" pitchFamily="18" charset="0"/>
                                    <a:ea typeface="Baskerville" panose="02020502070401020303" pitchFamily="18" charset="0"/>
                                  </a:rPr>
                                </m:ctrlPr>
                              </m:fPr>
                              <m:num>
                                <m:r>
                                  <a:rPr lang="en-US" i="1">
                                    <a:latin typeface="Cambria Math" panose="02040503050406030204" pitchFamily="18" charset="0"/>
                                    <a:ea typeface="Baskerville" panose="02020502070401020303" pitchFamily="18" charset="0"/>
                                  </a:rPr>
                                  <m:t>𝑛</m:t>
                                </m:r>
                              </m:num>
                              <m:den>
                                <m:r>
                                  <a:rPr lang="en-US" i="1">
                                    <a:latin typeface="Cambria Math" panose="02040503050406030204" pitchFamily="18" charset="0"/>
                                    <a:ea typeface="Baskerville" panose="02020502070401020303" pitchFamily="18" charset="0"/>
                                  </a:rPr>
                                  <m:t>2707</m:t>
                                </m:r>
                              </m:den>
                            </m:f>
                          </m:e>
                        </m:d>
                      </m:e>
                    </m:func>
                  </m:oMath>
                </a14:m>
                <a:r>
                  <a:rPr lang="en-US" dirty="0">
                    <a:latin typeface="Baskerville" panose="02020502070401020303" pitchFamily="18" charset="0"/>
                    <a:ea typeface="Baskerville" panose="02020502070401020303" pitchFamily="18" charset="0"/>
                  </a:rPr>
                  <a:t>.</a:t>
                </a:r>
              </a:p>
              <a:p>
                <a:pPr marL="0" indent="0">
                  <a:buNone/>
                </a:pPr>
                <a:endParaRPr lang="en-US" sz="1400" dirty="0">
                  <a:latin typeface="Baskerville" panose="02020502070401020303" pitchFamily="18" charset="0"/>
                  <a:ea typeface="Baskerville" panose="02020502070401020303" pitchFamily="18" charset="0"/>
                </a:endParaRPr>
              </a:p>
              <a:p>
                <a:pPr marL="0" indent="0">
                  <a:buNone/>
                </a:pPr>
                <a:r>
                  <a:rPr lang="en-US" dirty="0">
                    <a:latin typeface="Baskerville" panose="02020502070401020303" pitchFamily="18" charset="0"/>
                    <a:ea typeface="Baskerville" panose="02020502070401020303" pitchFamily="18" charset="0"/>
                  </a:rPr>
                  <a:t>Result: We didn’t find any. Thus </a:t>
                </a:r>
                <a14:m>
                  <m:oMath xmlns:m="http://schemas.openxmlformats.org/officeDocument/2006/math">
                    <m:f>
                      <m:fPr>
                        <m:ctrlPr>
                          <a:rPr lang="en-US" i="1">
                            <a:latin typeface="Cambria Math" panose="02040503050406030204" pitchFamily="18" charset="0"/>
                            <a:ea typeface="Baskerville" panose="02020502070401020303" pitchFamily="18" charset="0"/>
                          </a:rPr>
                        </m:ctrlPr>
                      </m:fPr>
                      <m:num>
                        <m:r>
                          <a:rPr lang="en-US" i="1">
                            <a:latin typeface="Cambria Math" panose="02040503050406030204" pitchFamily="18" charset="0"/>
                            <a:ea typeface="Baskerville" panose="02020502070401020303" pitchFamily="18" charset="0"/>
                          </a:rPr>
                          <m:t>𝑛</m:t>
                        </m:r>
                      </m:num>
                      <m:den>
                        <m:r>
                          <a:rPr lang="en-US" i="1">
                            <a:latin typeface="Cambria Math" panose="02040503050406030204" pitchFamily="18" charset="0"/>
                            <a:ea typeface="Baskerville" panose="02020502070401020303" pitchFamily="18" charset="0"/>
                          </a:rPr>
                          <m:t>2707</m:t>
                        </m:r>
                      </m:den>
                    </m:f>
                  </m:oMath>
                </a14:m>
                <a:r>
                  <a:rPr lang="en-US" dirty="0">
                    <a:latin typeface="Baskerville" panose="02020502070401020303" pitchFamily="18" charset="0"/>
                    <a:ea typeface="Baskerville" panose="02020502070401020303" pitchFamily="18" charset="0"/>
                  </a:rPr>
                  <a:t> is not a product of two consecutive 	  primes.</a:t>
                </a:r>
              </a:p>
            </p:txBody>
          </p:sp>
        </mc:Choice>
        <mc:Fallback xmlns="">
          <p:sp>
            <p:nvSpPr>
              <p:cNvPr id="3" name="Content Placeholder 2">
                <a:extLst>
                  <a:ext uri="{FF2B5EF4-FFF2-40B4-BE49-F238E27FC236}">
                    <a16:creationId xmlns:a16="http://schemas.microsoft.com/office/drawing/2014/main" id="{1169D41D-7CBD-824C-9B21-40CF9D9D43AD}"/>
                  </a:ext>
                </a:extLst>
              </p:cNvPr>
              <p:cNvSpPr>
                <a:spLocks noGrp="1" noRot="1" noChangeAspect="1" noMove="1" noResize="1" noEditPoints="1" noAdjustHandles="1" noChangeArrowheads="1" noChangeShapeType="1" noTextEdit="1"/>
              </p:cNvSpPr>
              <p:nvPr>
                <p:ph idx="1"/>
              </p:nvPr>
            </p:nvSpPr>
            <p:spPr>
              <a:xfrm>
                <a:off x="838200" y="1825625"/>
                <a:ext cx="10515600" cy="4667250"/>
              </a:xfrm>
              <a:blipFill>
                <a:blip r:embed="rId3"/>
                <a:stretch>
                  <a:fillRect l="-1086" t="-2452" r="-1930"/>
                </a:stretch>
              </a:blipFill>
            </p:spPr>
            <p:txBody>
              <a:bodyPr/>
              <a:lstStyle/>
              <a:p>
                <a:r>
                  <a:rPr lang="en-US">
                    <a:noFill/>
                  </a:rPr>
                  <a:t> </a:t>
                </a:r>
              </a:p>
            </p:txBody>
          </p:sp>
        </mc:Fallback>
      </mc:AlternateContent>
    </p:spTree>
    <p:extLst>
      <p:ext uri="{BB962C8B-B14F-4D97-AF65-F5344CB8AC3E}">
        <p14:creationId xmlns:p14="http://schemas.microsoft.com/office/powerpoint/2010/main" val="26444086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3E64F5C4-35DD-484D-9D53-BA76A2F68EC6}"/>
                  </a:ext>
                </a:extLst>
              </p:cNvPr>
              <p:cNvSpPr>
                <a:spLocks noGrp="1"/>
              </p:cNvSpPr>
              <p:nvPr>
                <p:ph type="title"/>
              </p:nvPr>
            </p:nvSpPr>
            <p:spPr/>
            <p:txBody>
              <a:bodyPr/>
              <a:lstStyle/>
              <a:p>
                <a:r>
                  <a:rPr lang="en-US" dirty="0">
                    <a:latin typeface="Baskerville" panose="02020502070401020303" pitchFamily="18" charset="0"/>
                    <a:ea typeface="Baskerville" panose="02020502070401020303" pitchFamily="18" charset="0"/>
                  </a:rPr>
                  <a:t>Factor </a:t>
                </a:r>
                <a14:m>
                  <m:oMath xmlns:m="http://schemas.openxmlformats.org/officeDocument/2006/math">
                    <m:f>
                      <m:fPr>
                        <m:ctrlPr>
                          <a:rPr lang="en-US" i="1" smtClean="0">
                            <a:latin typeface="Cambria Math" panose="02040503050406030204" pitchFamily="18" charset="0"/>
                            <a:ea typeface="Baskerville" panose="02020502070401020303" pitchFamily="18" charset="0"/>
                          </a:rPr>
                        </m:ctrlPr>
                      </m:fPr>
                      <m:num>
                        <m:r>
                          <a:rPr lang="en-US" b="0" i="1" smtClean="0">
                            <a:latin typeface="Cambria Math" panose="02040503050406030204" pitchFamily="18" charset="0"/>
                            <a:ea typeface="Baskerville" panose="02020502070401020303" pitchFamily="18" charset="0"/>
                          </a:rPr>
                          <m:t>𝑛</m:t>
                        </m:r>
                      </m:num>
                      <m:den>
                        <m:r>
                          <a:rPr lang="en-US" b="0" i="1" smtClean="0">
                            <a:latin typeface="Cambria Math" panose="02040503050406030204" pitchFamily="18" charset="0"/>
                            <a:ea typeface="Baskerville" panose="02020502070401020303" pitchFamily="18" charset="0"/>
                          </a:rPr>
                          <m:t>2707</m:t>
                        </m:r>
                      </m:den>
                    </m:f>
                  </m:oMath>
                </a14:m>
                <a:r>
                  <a:rPr lang="en-US" dirty="0">
                    <a:latin typeface="Baskerville" panose="02020502070401020303" pitchFamily="18" charset="0"/>
                    <a:ea typeface="Baskerville" panose="02020502070401020303" pitchFamily="18" charset="0"/>
                  </a:rPr>
                  <a:t> using Fermat’s method</a:t>
                </a:r>
              </a:p>
            </p:txBody>
          </p:sp>
        </mc:Choice>
        <mc:Fallback xmlns="">
          <p:sp>
            <p:nvSpPr>
              <p:cNvPr id="2" name="Title 1">
                <a:extLst>
                  <a:ext uri="{FF2B5EF4-FFF2-40B4-BE49-F238E27FC236}">
                    <a16:creationId xmlns:a16="http://schemas.microsoft.com/office/drawing/2014/main" id="{3E64F5C4-35DD-484D-9D53-BA76A2F68EC6}"/>
                  </a:ext>
                </a:extLst>
              </p:cNvPr>
              <p:cNvSpPr>
                <a:spLocks noGrp="1" noRot="1" noChangeAspect="1" noMove="1" noResize="1" noEditPoints="1" noAdjustHandles="1" noChangeArrowheads="1" noChangeShapeType="1" noTextEdit="1"/>
              </p:cNvSpPr>
              <p:nvPr>
                <p:ph type="title"/>
              </p:nvPr>
            </p:nvSpPr>
            <p:spPr>
              <a:blipFill>
                <a:blip r:embed="rId2"/>
                <a:stretch>
                  <a:fillRect l="-22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169D41D-7CBD-824C-9B21-40CF9D9D43AD}"/>
                  </a:ext>
                </a:extLst>
              </p:cNvPr>
              <p:cNvSpPr>
                <a:spLocks noGrp="1"/>
              </p:cNvSpPr>
              <p:nvPr>
                <p:ph idx="1"/>
              </p:nvPr>
            </p:nvSpPr>
            <p:spPr>
              <a:xfrm>
                <a:off x="838200" y="1825625"/>
                <a:ext cx="10515600" cy="4667250"/>
              </a:xfrm>
            </p:spPr>
            <p:txBody>
              <a:bodyPr/>
              <a:lstStyle/>
              <a:p>
                <a:pPr marL="0" indent="0">
                  <a:buNone/>
                </a:pPr>
                <a:r>
                  <a:rPr lang="en-US" dirty="0">
                    <a:latin typeface="Baskerville" panose="02020502070401020303" pitchFamily="18" charset="0"/>
                    <a:ea typeface="Baskerville" panose="02020502070401020303" pitchFamily="18" charset="0"/>
                  </a:rPr>
                  <a:t>Let </a:t>
                </a:r>
                <a14:m>
                  <m:oMath xmlns:m="http://schemas.openxmlformats.org/officeDocument/2006/math">
                    <m:r>
                      <a:rPr lang="en-US" b="0" i="1" smtClean="0">
                        <a:latin typeface="Cambria Math" panose="02040503050406030204" pitchFamily="18" charset="0"/>
                        <a:ea typeface="Baskerville" panose="02020502070401020303" pitchFamily="18" charset="0"/>
                      </a:rPr>
                      <m:t>𝑘</m:t>
                    </m:r>
                    <m:r>
                      <a:rPr lang="en-US" b="0" i="1" smtClean="0">
                        <a:latin typeface="Cambria Math" panose="02040503050406030204" pitchFamily="18" charset="0"/>
                        <a:ea typeface="Baskerville" panose="02020502070401020303" pitchFamily="18" charset="0"/>
                      </a:rPr>
                      <m:t>=</m:t>
                    </m:r>
                    <m:f>
                      <m:fPr>
                        <m:ctrlPr>
                          <a:rPr lang="en-US" i="1">
                            <a:latin typeface="Cambria Math" panose="02040503050406030204" pitchFamily="18" charset="0"/>
                            <a:ea typeface="Baskerville" panose="02020502070401020303" pitchFamily="18" charset="0"/>
                          </a:rPr>
                        </m:ctrlPr>
                      </m:fPr>
                      <m:num>
                        <m:r>
                          <a:rPr lang="en-US" i="1">
                            <a:latin typeface="Cambria Math" panose="02040503050406030204" pitchFamily="18" charset="0"/>
                            <a:ea typeface="Baskerville" panose="02020502070401020303" pitchFamily="18" charset="0"/>
                          </a:rPr>
                          <m:t>𝑛</m:t>
                        </m:r>
                      </m:num>
                      <m:den>
                        <m:r>
                          <a:rPr lang="en-US" i="1">
                            <a:latin typeface="Cambria Math" panose="02040503050406030204" pitchFamily="18" charset="0"/>
                            <a:ea typeface="Baskerville" panose="02020502070401020303" pitchFamily="18" charset="0"/>
                          </a:rPr>
                          <m:t>2707</m:t>
                        </m:r>
                      </m:den>
                    </m:f>
                  </m:oMath>
                </a14:m>
                <a:r>
                  <a:rPr lang="en-US" dirty="0">
                    <a:latin typeface="Baskerville" panose="02020502070401020303" pitchFamily="18" charset="0"/>
                    <a:ea typeface="Baskerville" panose="02020502070401020303" pitchFamily="18" charset="0"/>
                  </a:rPr>
                  <a:t>.</a:t>
                </a:r>
              </a:p>
              <a:p>
                <a:pPr marL="0" indent="0">
                  <a:buNone/>
                </a:pPr>
                <a:r>
                  <a:rPr lang="en-US" dirty="0">
                    <a:latin typeface="Baskerville" panose="02020502070401020303" pitchFamily="18" charset="0"/>
                    <a:ea typeface="Baskerville" panose="02020502070401020303" pitchFamily="18" charset="0"/>
                  </a:rPr>
                  <a:t>We want to find</a:t>
                </a:r>
                <a:r>
                  <a:rPr lang="en-US" dirty="0">
                    <a:ea typeface="Baskerville" panose="02020502070401020303" pitchFamily="18" charset="0"/>
                  </a:rPr>
                  <a:t> </a:t>
                </a:r>
                <a14:m>
                  <m:oMath xmlns:m="http://schemas.openxmlformats.org/officeDocument/2006/math">
                    <m:r>
                      <a:rPr lang="en-US" b="0" i="1" smtClean="0">
                        <a:latin typeface="Cambria Math" panose="02040503050406030204" pitchFamily="18" charset="0"/>
                        <a:ea typeface="Baskerville" panose="02020502070401020303" pitchFamily="18" charset="0"/>
                      </a:rPr>
                      <m:t>𝑢</m:t>
                    </m:r>
                    <m:r>
                      <a:rPr lang="en-US" b="0" i="1" smtClean="0">
                        <a:latin typeface="Cambria Math" panose="02040503050406030204" pitchFamily="18" charset="0"/>
                        <a:ea typeface="Baskerville" panose="02020502070401020303" pitchFamily="18" charset="0"/>
                      </a:rPr>
                      <m:t>, </m:t>
                    </m:r>
                    <m:r>
                      <a:rPr lang="en-US" b="0" i="1" smtClean="0">
                        <a:latin typeface="Cambria Math" panose="02040503050406030204" pitchFamily="18" charset="0"/>
                        <a:ea typeface="Baskerville" panose="02020502070401020303" pitchFamily="18" charset="0"/>
                      </a:rPr>
                      <m:t>𝑣</m:t>
                    </m:r>
                  </m:oMath>
                </a14:m>
                <a:r>
                  <a:rPr lang="en-US" dirty="0">
                    <a:latin typeface="Baskerville" panose="02020502070401020303" pitchFamily="18" charset="0"/>
                    <a:ea typeface="Baskerville" panose="02020502070401020303" pitchFamily="18" charset="0"/>
                  </a:rPr>
                  <a:t> such that </a:t>
                </a:r>
                <a14:m>
                  <m:oMath xmlns:m="http://schemas.openxmlformats.org/officeDocument/2006/math">
                    <m:sSup>
                      <m:sSupPr>
                        <m:ctrlPr>
                          <a:rPr lang="en-US" b="0" i="1" smtClean="0">
                            <a:latin typeface="Cambria Math" panose="02040503050406030204" pitchFamily="18" charset="0"/>
                            <a:ea typeface="Baskerville" panose="02020502070401020303" pitchFamily="18" charset="0"/>
                          </a:rPr>
                        </m:ctrlPr>
                      </m:sSupPr>
                      <m:e>
                        <m:r>
                          <a:rPr lang="en-US" b="0" i="1" smtClean="0">
                            <a:latin typeface="Cambria Math" panose="02040503050406030204" pitchFamily="18" charset="0"/>
                            <a:ea typeface="Baskerville" panose="02020502070401020303" pitchFamily="18" charset="0"/>
                          </a:rPr>
                          <m:t>𝑢</m:t>
                        </m:r>
                      </m:e>
                      <m:sup>
                        <m:r>
                          <a:rPr lang="en-US" b="0" i="1" smtClean="0">
                            <a:latin typeface="Cambria Math" panose="02040503050406030204" pitchFamily="18" charset="0"/>
                            <a:ea typeface="Baskerville" panose="02020502070401020303" pitchFamily="18" charset="0"/>
                          </a:rPr>
                          <m:t>2</m:t>
                        </m:r>
                      </m:sup>
                    </m:sSup>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𝑣</m:t>
                        </m:r>
                      </m:e>
                      <m:sup>
                        <m:r>
                          <a:rPr lang="en-US" b="0" i="1" smtClean="0">
                            <a:latin typeface="Cambria Math" panose="02040503050406030204" pitchFamily="18" charset="0"/>
                            <a:ea typeface="Cambria Math" panose="02040503050406030204" pitchFamily="18" charset="0"/>
                          </a:rPr>
                          <m:t>2</m:t>
                        </m:r>
                      </m:sup>
                    </m:sSup>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𝑚𝑜𝑑</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𝑘</m:t>
                    </m:r>
                    <m:r>
                      <a:rPr lang="en-US" b="0" i="1" smtClean="0">
                        <a:latin typeface="Cambria Math" panose="02040503050406030204" pitchFamily="18" charset="0"/>
                        <a:ea typeface="Cambria Math" panose="02040503050406030204" pitchFamily="18" charset="0"/>
                      </a:rPr>
                      <m:t>)</m:t>
                    </m:r>
                  </m:oMath>
                </a14:m>
                <a:r>
                  <a:rPr lang="en-US" dirty="0">
                    <a:latin typeface="Baskerville" panose="02020502070401020303" pitchFamily="18" charset="0"/>
                    <a:ea typeface="Baskerville" panose="02020502070401020303" pitchFamily="18" charset="0"/>
                  </a:rPr>
                  <a:t>, where </a:t>
                </a:r>
                <a14:m>
                  <m:oMath xmlns:m="http://schemas.openxmlformats.org/officeDocument/2006/math">
                    <m:r>
                      <a:rPr lang="en-US" i="1">
                        <a:latin typeface="Cambria Math" panose="02040503050406030204" pitchFamily="18" charset="0"/>
                        <a:ea typeface="Baskerville" panose="02020502070401020303" pitchFamily="18" charset="0"/>
                      </a:rPr>
                      <m:t>𝑢</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Baskerville" panose="02020502070401020303" pitchFamily="18" charset="0"/>
                      </a:rPr>
                      <m:t>𝑣</m:t>
                    </m:r>
                    <m:r>
                      <a:rPr lang="en-US" b="0" i="1" smtClean="0">
                        <a:latin typeface="Cambria Math" panose="02040503050406030204" pitchFamily="18" charset="0"/>
                        <a:ea typeface="Baskerville" panose="02020502070401020303" pitchFamily="18" charset="0"/>
                      </a:rPr>
                      <m:t>(</m:t>
                    </m:r>
                    <m:r>
                      <a:rPr lang="en-US" b="0" i="1" smtClean="0">
                        <a:latin typeface="Cambria Math" panose="02040503050406030204" pitchFamily="18" charset="0"/>
                        <a:ea typeface="Baskerville" panose="02020502070401020303" pitchFamily="18" charset="0"/>
                      </a:rPr>
                      <m:t>𝑚𝑜𝑑</m:t>
                    </m:r>
                    <m:r>
                      <a:rPr lang="en-US" b="0" i="1" smtClean="0">
                        <a:latin typeface="Cambria Math" panose="02040503050406030204" pitchFamily="18" charset="0"/>
                        <a:ea typeface="Baskerville" panose="02020502070401020303" pitchFamily="18" charset="0"/>
                      </a:rPr>
                      <m:t> </m:t>
                    </m:r>
                    <m:r>
                      <a:rPr lang="en-US" b="0" i="1" smtClean="0">
                        <a:latin typeface="Cambria Math" panose="02040503050406030204" pitchFamily="18" charset="0"/>
                        <a:ea typeface="Baskerville" panose="02020502070401020303" pitchFamily="18" charset="0"/>
                      </a:rPr>
                      <m:t>𝑘</m:t>
                    </m:r>
                    <m:r>
                      <a:rPr lang="en-US" b="0" i="1" smtClean="0">
                        <a:latin typeface="Cambria Math" panose="02040503050406030204" pitchFamily="18" charset="0"/>
                        <a:ea typeface="Baskerville" panose="02020502070401020303" pitchFamily="18" charset="0"/>
                      </a:rPr>
                      <m:t>)</m:t>
                    </m:r>
                  </m:oMath>
                </a14:m>
                <a:r>
                  <a:rPr lang="en-US" dirty="0">
                    <a:latin typeface="Baskerville" panose="02020502070401020303" pitchFamily="18" charset="0"/>
                    <a:ea typeface="Baskerville" panose="02020502070401020303" pitchFamily="18" charset="0"/>
                  </a:rPr>
                  <a:t>.</a:t>
                </a:r>
              </a:p>
              <a:p>
                <a:pPr marL="0" indent="0">
                  <a:buNone/>
                </a:pPr>
                <a:r>
                  <a:rPr lang="en-US" dirty="0">
                    <a:latin typeface="Baskerville" panose="02020502070401020303" pitchFamily="18" charset="0"/>
                    <a:ea typeface="Baskerville" panose="02020502070401020303" pitchFamily="18" charset="0"/>
                  </a:rPr>
                  <a:t>If we are able to find such </a:t>
                </a:r>
                <a14:m>
                  <m:oMath xmlns:m="http://schemas.openxmlformats.org/officeDocument/2006/math">
                    <m:r>
                      <a:rPr lang="en-US" i="1">
                        <a:latin typeface="Cambria Math" panose="02040503050406030204" pitchFamily="18" charset="0"/>
                        <a:ea typeface="Baskerville" panose="02020502070401020303" pitchFamily="18" charset="0"/>
                      </a:rPr>
                      <m:t>𝑢</m:t>
                    </m:r>
                    <m:r>
                      <a:rPr lang="en-US" i="1">
                        <a:latin typeface="Cambria Math" panose="02040503050406030204" pitchFamily="18" charset="0"/>
                        <a:ea typeface="Baskerville" panose="02020502070401020303" pitchFamily="18" charset="0"/>
                      </a:rPr>
                      <m:t>, </m:t>
                    </m:r>
                    <m:r>
                      <a:rPr lang="en-US" i="1">
                        <a:latin typeface="Cambria Math" panose="02040503050406030204" pitchFamily="18" charset="0"/>
                        <a:ea typeface="Baskerville" panose="02020502070401020303" pitchFamily="18" charset="0"/>
                      </a:rPr>
                      <m:t>𝑣</m:t>
                    </m:r>
                  </m:oMath>
                </a14:m>
                <a:r>
                  <a:rPr lang="en-US" dirty="0">
                    <a:latin typeface="Baskerville" panose="02020502070401020303" pitchFamily="18" charset="0"/>
                    <a:ea typeface="Baskerville" panose="02020502070401020303" pitchFamily="18" charset="0"/>
                  </a:rPr>
                  <a:t> then </a:t>
                </a:r>
                <a14:m>
                  <m:oMath xmlns:m="http://schemas.openxmlformats.org/officeDocument/2006/math">
                    <m:r>
                      <m:rPr>
                        <m:sty m:val="p"/>
                      </m:rPr>
                      <a:rPr lang="en-US" b="0" i="0" smtClean="0">
                        <a:latin typeface="Cambria Math" panose="02040503050406030204" pitchFamily="18" charset="0"/>
                        <a:ea typeface="Baskerville" panose="02020502070401020303" pitchFamily="18" charset="0"/>
                      </a:rPr>
                      <m:t>GCD</m:t>
                    </m:r>
                    <m:r>
                      <a:rPr lang="en-US" b="0" i="0" smtClean="0">
                        <a:latin typeface="Cambria Math" panose="02040503050406030204" pitchFamily="18" charset="0"/>
                        <a:ea typeface="Baskerville" panose="02020502070401020303" pitchFamily="18" charset="0"/>
                      </a:rPr>
                      <m:t>(</m:t>
                    </m:r>
                    <m:sSup>
                      <m:sSupPr>
                        <m:ctrlPr>
                          <a:rPr lang="en-US" b="0" i="1" smtClean="0">
                            <a:latin typeface="Cambria Math" panose="02040503050406030204" pitchFamily="18" charset="0"/>
                            <a:ea typeface="Baskerville" panose="02020502070401020303" pitchFamily="18" charset="0"/>
                          </a:rPr>
                        </m:ctrlPr>
                      </m:sSupPr>
                      <m:e>
                        <m:r>
                          <a:rPr lang="en-US" i="1">
                            <a:latin typeface="Cambria Math" panose="02040503050406030204" pitchFamily="18" charset="0"/>
                            <a:ea typeface="Baskerville" panose="02020502070401020303" pitchFamily="18" charset="0"/>
                          </a:rPr>
                          <m:t>𝑢</m:t>
                        </m:r>
                      </m:e>
                      <m:sup>
                        <m:r>
                          <a:rPr lang="en-US" b="0" i="1" smtClean="0">
                            <a:latin typeface="Cambria Math" panose="02040503050406030204" pitchFamily="18" charset="0"/>
                            <a:ea typeface="Baskerville" panose="02020502070401020303" pitchFamily="18" charset="0"/>
                          </a:rPr>
                          <m:t>2</m:t>
                        </m:r>
                      </m:sup>
                    </m:sSup>
                    <m:r>
                      <a:rPr lang="en-US" b="0" i="1" smtClean="0">
                        <a:latin typeface="Cambria Math" panose="02040503050406030204" pitchFamily="18" charset="0"/>
                        <a:ea typeface="Baskerville" panose="02020502070401020303" pitchFamily="18" charset="0"/>
                      </a:rPr>
                      <m:t>−</m:t>
                    </m:r>
                    <m:sSup>
                      <m:sSupPr>
                        <m:ctrlPr>
                          <a:rPr lang="en-US" b="0" i="1" smtClean="0">
                            <a:latin typeface="Cambria Math" panose="02040503050406030204" pitchFamily="18" charset="0"/>
                            <a:ea typeface="Baskerville" panose="02020502070401020303" pitchFamily="18" charset="0"/>
                          </a:rPr>
                        </m:ctrlPr>
                      </m:sSupPr>
                      <m:e>
                        <m:r>
                          <a:rPr lang="en-US" i="1">
                            <a:latin typeface="Cambria Math" panose="02040503050406030204" pitchFamily="18" charset="0"/>
                            <a:ea typeface="Baskerville" panose="02020502070401020303" pitchFamily="18" charset="0"/>
                          </a:rPr>
                          <m:t>𝑣</m:t>
                        </m:r>
                      </m:e>
                      <m:sup>
                        <m:r>
                          <a:rPr lang="en-US" b="0" i="1" smtClean="0">
                            <a:latin typeface="Cambria Math" panose="02040503050406030204" pitchFamily="18" charset="0"/>
                            <a:ea typeface="Baskerville" panose="02020502070401020303" pitchFamily="18" charset="0"/>
                          </a:rPr>
                          <m:t>2</m:t>
                        </m:r>
                      </m:sup>
                    </m:sSup>
                    <m:r>
                      <a:rPr lang="en-US" b="0" i="1" smtClean="0">
                        <a:latin typeface="Cambria Math" panose="02040503050406030204" pitchFamily="18" charset="0"/>
                        <a:ea typeface="Baskerville" panose="02020502070401020303" pitchFamily="18" charset="0"/>
                      </a:rPr>
                      <m:t>,</m:t>
                    </m:r>
                    <m:r>
                      <a:rPr lang="en-US" b="0" i="1" smtClean="0">
                        <a:latin typeface="Cambria Math" panose="02040503050406030204" pitchFamily="18" charset="0"/>
                        <a:ea typeface="Baskerville" panose="02020502070401020303" pitchFamily="18" charset="0"/>
                      </a:rPr>
                      <m:t>𝑘</m:t>
                    </m:r>
                    <m:r>
                      <a:rPr lang="en-US" b="0" i="1" smtClean="0">
                        <a:latin typeface="Cambria Math" panose="02040503050406030204" pitchFamily="18" charset="0"/>
                        <a:ea typeface="Baskerville" panose="02020502070401020303" pitchFamily="18" charset="0"/>
                      </a:rPr>
                      <m:t>)</m:t>
                    </m:r>
                  </m:oMath>
                </a14:m>
                <a:r>
                  <a:rPr lang="en-US" dirty="0">
                    <a:latin typeface="Baskerville" panose="02020502070401020303" pitchFamily="18" charset="0"/>
                    <a:ea typeface="Baskerville" panose="02020502070401020303" pitchFamily="18" charset="0"/>
                  </a:rPr>
                  <a:t> is a factor of </a:t>
                </a:r>
                <a14:m>
                  <m:oMath xmlns:m="http://schemas.openxmlformats.org/officeDocument/2006/math">
                    <m:r>
                      <a:rPr lang="en-US" b="0" i="1" smtClean="0">
                        <a:latin typeface="Cambria Math" panose="02040503050406030204" pitchFamily="18" charset="0"/>
                        <a:ea typeface="Baskerville" panose="02020502070401020303" pitchFamily="18" charset="0"/>
                      </a:rPr>
                      <m:t>𝑘</m:t>
                    </m:r>
                  </m:oMath>
                </a14:m>
                <a:r>
                  <a:rPr lang="en-US" dirty="0">
                    <a:latin typeface="Baskerville" panose="02020502070401020303" pitchFamily="18" charset="0"/>
                    <a:ea typeface="Baskerville" panose="02020502070401020303" pitchFamily="18" charset="0"/>
                  </a:rPr>
                  <a:t>.</a:t>
                </a:r>
              </a:p>
              <a:p>
                <a:pPr marL="0" indent="0">
                  <a:buNone/>
                </a:pPr>
                <a:r>
                  <a:rPr lang="en-US" dirty="0">
                    <a:latin typeface="Baskerville" panose="02020502070401020303" pitchFamily="18" charset="0"/>
                    <a:ea typeface="Baskerville" panose="02020502070401020303" pitchFamily="18" charset="0"/>
                  </a:rPr>
                  <a:t>We run this algorithm for a long time, it doesn’t give us a result.</a:t>
                </a:r>
              </a:p>
              <a:p>
                <a:pPr marL="0" indent="0">
                  <a:buNone/>
                </a:pPr>
                <a:r>
                  <a:rPr lang="en-US" dirty="0">
                    <a:latin typeface="Baskerville" panose="02020502070401020303" pitchFamily="18" charset="0"/>
                    <a:ea typeface="Baskerville" panose="02020502070401020303" pitchFamily="18" charset="0"/>
                  </a:rPr>
                  <a:t>Problem for this method:</a:t>
                </a:r>
              </a:p>
              <a:p>
                <a:pPr marL="0" indent="0">
                  <a:buNone/>
                </a:pPr>
                <a:r>
                  <a:rPr lang="en-US" dirty="0">
                    <a:latin typeface="Baskerville" panose="02020502070401020303" pitchFamily="18" charset="0"/>
                    <a:ea typeface="Baskerville" panose="02020502070401020303" pitchFamily="18" charset="0"/>
                  </a:rPr>
                  <a:t>This algorithm is good for there exits a factor that’s close to </a:t>
                </a:r>
                <a14:m>
                  <m:oMath xmlns:m="http://schemas.openxmlformats.org/officeDocument/2006/math">
                    <m:rad>
                      <m:radPr>
                        <m:degHide m:val="on"/>
                        <m:ctrlPr>
                          <a:rPr lang="en-US" i="1" smtClean="0">
                            <a:latin typeface="Cambria Math" panose="02040503050406030204" pitchFamily="18" charset="0"/>
                            <a:ea typeface="Baskerville" panose="02020502070401020303" pitchFamily="18" charset="0"/>
                          </a:rPr>
                        </m:ctrlPr>
                      </m:radPr>
                      <m:deg/>
                      <m:e>
                        <m:r>
                          <a:rPr lang="en-US" b="0" i="1" smtClean="0">
                            <a:latin typeface="Cambria Math" panose="02040503050406030204" pitchFamily="18" charset="0"/>
                            <a:ea typeface="Baskerville" panose="02020502070401020303" pitchFamily="18" charset="0"/>
                          </a:rPr>
                          <m:t>𝑘</m:t>
                        </m:r>
                      </m:e>
                    </m:rad>
                  </m:oMath>
                </a14:m>
                <a:r>
                  <a:rPr lang="en-US" dirty="0">
                    <a:latin typeface="Baskerville" panose="02020502070401020303" pitchFamily="18" charset="0"/>
                    <a:ea typeface="Baskerville" panose="02020502070401020303" pitchFamily="18" charset="0"/>
                  </a:rPr>
                  <a:t>.</a:t>
                </a:r>
              </a:p>
              <a:p>
                <a:pPr marL="0" indent="0">
                  <a:buNone/>
                </a:pPr>
                <a:r>
                  <a:rPr lang="en-US" dirty="0">
                    <a:latin typeface="Baskerville" panose="02020502070401020303" pitchFamily="18" charset="0"/>
                    <a:ea typeface="Baskerville" panose="02020502070401020303" pitchFamily="18" charset="0"/>
                  </a:rPr>
                  <a:t>Our </a:t>
                </a:r>
                <a14:m>
                  <m:oMath xmlns:m="http://schemas.openxmlformats.org/officeDocument/2006/math">
                    <m:r>
                      <a:rPr lang="en-US" b="0" i="1" smtClean="0">
                        <a:latin typeface="Cambria Math" panose="02040503050406030204" pitchFamily="18" charset="0"/>
                        <a:ea typeface="Baskerville" panose="02020502070401020303" pitchFamily="18" charset="0"/>
                      </a:rPr>
                      <m:t>𝑘</m:t>
                    </m:r>
                  </m:oMath>
                </a14:m>
                <a:r>
                  <a:rPr lang="en-US" dirty="0">
                    <a:latin typeface="Baskerville" panose="02020502070401020303" pitchFamily="18" charset="0"/>
                    <a:ea typeface="Baskerville" panose="02020502070401020303" pitchFamily="18" charset="0"/>
                  </a:rPr>
                  <a:t> is 67 digit integer, even if we assume the pair of factors are both 34 digits, the difference of factor and</a:t>
                </a:r>
                <a:r>
                  <a:rPr lang="en-US" dirty="0">
                    <a:ea typeface="Baskerville" panose="02020502070401020303" pitchFamily="18" charset="0"/>
                  </a:rPr>
                  <a:t> </a:t>
                </a:r>
                <a14:m>
                  <m:oMath xmlns:m="http://schemas.openxmlformats.org/officeDocument/2006/math">
                    <m:rad>
                      <m:radPr>
                        <m:degHide m:val="on"/>
                        <m:ctrlPr>
                          <a:rPr lang="en-US" i="1">
                            <a:latin typeface="Cambria Math" panose="02040503050406030204" pitchFamily="18" charset="0"/>
                            <a:ea typeface="Baskerville" panose="02020502070401020303" pitchFamily="18" charset="0"/>
                          </a:rPr>
                        </m:ctrlPr>
                      </m:radPr>
                      <m:deg/>
                      <m:e>
                        <m:r>
                          <a:rPr lang="en-US" i="1">
                            <a:latin typeface="Cambria Math" panose="02040503050406030204" pitchFamily="18" charset="0"/>
                            <a:ea typeface="Baskerville" panose="02020502070401020303" pitchFamily="18" charset="0"/>
                          </a:rPr>
                          <m:t>𝑘</m:t>
                        </m:r>
                      </m:e>
                    </m:rad>
                  </m:oMath>
                </a14:m>
                <a:r>
                  <a:rPr lang="en-US" dirty="0">
                    <a:latin typeface="Baskerville" panose="02020502070401020303" pitchFamily="18" charset="0"/>
                    <a:ea typeface="Baskerville" panose="02020502070401020303" pitchFamily="18" charset="0"/>
                  </a:rPr>
                  <a:t> can get as large as a 33 or 34 digits number, which is too large to compute.</a:t>
                </a:r>
              </a:p>
            </p:txBody>
          </p:sp>
        </mc:Choice>
        <mc:Fallback xmlns="">
          <p:sp>
            <p:nvSpPr>
              <p:cNvPr id="3" name="Content Placeholder 2">
                <a:extLst>
                  <a:ext uri="{FF2B5EF4-FFF2-40B4-BE49-F238E27FC236}">
                    <a16:creationId xmlns:a16="http://schemas.microsoft.com/office/drawing/2014/main" id="{1169D41D-7CBD-824C-9B21-40CF9D9D43AD}"/>
                  </a:ext>
                </a:extLst>
              </p:cNvPr>
              <p:cNvSpPr>
                <a:spLocks noGrp="1" noRot="1" noChangeAspect="1" noMove="1" noResize="1" noEditPoints="1" noAdjustHandles="1" noChangeArrowheads="1" noChangeShapeType="1" noTextEdit="1"/>
              </p:cNvSpPr>
              <p:nvPr>
                <p:ph idx="1"/>
              </p:nvPr>
            </p:nvSpPr>
            <p:spPr>
              <a:xfrm>
                <a:off x="838200" y="1825625"/>
                <a:ext cx="10515600" cy="4667250"/>
              </a:xfrm>
              <a:blipFill>
                <a:blip r:embed="rId3"/>
                <a:stretch>
                  <a:fillRect l="-1086" t="-1362" r="-483" b="-272"/>
                </a:stretch>
              </a:blipFill>
            </p:spPr>
            <p:txBody>
              <a:bodyPr/>
              <a:lstStyle/>
              <a:p>
                <a:r>
                  <a:rPr lang="en-US">
                    <a:noFill/>
                  </a:rPr>
                  <a:t> </a:t>
                </a:r>
              </a:p>
            </p:txBody>
          </p:sp>
        </mc:Fallback>
      </mc:AlternateContent>
    </p:spTree>
    <p:extLst>
      <p:ext uri="{BB962C8B-B14F-4D97-AF65-F5344CB8AC3E}">
        <p14:creationId xmlns:p14="http://schemas.microsoft.com/office/powerpoint/2010/main" val="2755470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2E2544-32D1-0D4F-AEEE-81BB9BC072D5}"/>
              </a:ext>
            </a:extLst>
          </p:cNvPr>
          <p:cNvSpPr>
            <a:spLocks noGrp="1"/>
          </p:cNvSpPr>
          <p:nvPr>
            <p:ph type="title"/>
          </p:nvPr>
        </p:nvSpPr>
        <p:spPr/>
        <p:txBody>
          <a:bodyPr/>
          <a:lstStyle/>
          <a:p>
            <a:r>
              <a:rPr lang="en-US" dirty="0">
                <a:latin typeface="Baskerville" panose="02020502070401020303" pitchFamily="18" charset="0"/>
                <a:ea typeface="Baskerville" panose="02020502070401020303" pitchFamily="18" charset="0"/>
              </a:rPr>
              <a:t>Fermat’s Method</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95D95E7-2751-9147-88B3-3A084B63EBC3}"/>
                  </a:ext>
                </a:extLst>
              </p:cNvPr>
              <p:cNvSpPr>
                <a:spLocks noGrp="1"/>
              </p:cNvSpPr>
              <p:nvPr>
                <p:ph idx="1"/>
              </p:nvPr>
            </p:nvSpPr>
            <p:spPr/>
            <p:txBody>
              <a:bodyPr/>
              <a:lstStyle/>
              <a:p>
                <a:pPr marL="0" indent="0">
                  <a:buNone/>
                </a:pPr>
                <a:r>
                  <a:rPr lang="en-US" dirty="0">
                    <a:latin typeface="Baskerville" panose="02020502070401020303" pitchFamily="18" charset="0"/>
                    <a:ea typeface="Baskerville" panose="02020502070401020303" pitchFamily="18" charset="0"/>
                  </a:rPr>
                  <a:t>Example: To factor 119.</a:t>
                </a:r>
              </a:p>
              <a:p>
                <a:pPr marL="0" indent="0">
                  <a:buNone/>
                </a:pPr>
                <a:r>
                  <a:rPr lang="en-US" dirty="0">
                    <a:latin typeface="Baskerville" panose="02020502070401020303" pitchFamily="18" charset="0"/>
                    <a:ea typeface="Baskerville" panose="02020502070401020303" pitchFamily="18" charset="0"/>
                  </a:rPr>
                  <a:t>We will start from </a:t>
                </a:r>
                <a14:m>
                  <m:oMath xmlns:m="http://schemas.openxmlformats.org/officeDocument/2006/math">
                    <m:r>
                      <a:rPr lang="en-US" b="0" i="1" smtClean="0">
                        <a:latin typeface="Cambria Math" panose="02040503050406030204" pitchFamily="18" charset="0"/>
                        <a:ea typeface="Baskerville" panose="02020502070401020303" pitchFamily="18" charset="0"/>
                      </a:rPr>
                      <m:t>𝑢</m:t>
                    </m:r>
                    <m:r>
                      <a:rPr lang="en-US" b="0" i="1" smtClean="0">
                        <a:latin typeface="Cambria Math" panose="02040503050406030204" pitchFamily="18" charset="0"/>
                        <a:ea typeface="Baskerville" panose="02020502070401020303" pitchFamily="18" charset="0"/>
                      </a:rPr>
                      <m:t>=</m:t>
                    </m:r>
                    <m:d>
                      <m:dPr>
                        <m:begChr m:val="⌈"/>
                        <m:endChr m:val="⌉"/>
                        <m:ctrlPr>
                          <a:rPr lang="en-US" b="0" i="1" smtClean="0">
                            <a:latin typeface="Cambria Math" panose="02040503050406030204" pitchFamily="18" charset="0"/>
                            <a:ea typeface="Baskerville" panose="02020502070401020303" pitchFamily="18" charset="0"/>
                          </a:rPr>
                        </m:ctrlPr>
                      </m:dPr>
                      <m:e>
                        <m:r>
                          <a:rPr lang="en-US" b="0" i="1" smtClean="0">
                            <a:latin typeface="Cambria Math" panose="02040503050406030204" pitchFamily="18" charset="0"/>
                            <a:ea typeface="Baskerville" panose="02020502070401020303" pitchFamily="18" charset="0"/>
                          </a:rPr>
                          <m:t>119</m:t>
                        </m:r>
                      </m:e>
                    </m:d>
                    <m:r>
                      <a:rPr lang="en-US" b="0" i="1" smtClean="0">
                        <a:latin typeface="Cambria Math" panose="02040503050406030204" pitchFamily="18" charset="0"/>
                        <a:ea typeface="Baskerville" panose="02020502070401020303" pitchFamily="18" charset="0"/>
                      </a:rPr>
                      <m:t>=11</m:t>
                    </m:r>
                  </m:oMath>
                </a14:m>
                <a:r>
                  <a:rPr lang="en-US" dirty="0">
                    <a:latin typeface="Baskerville" panose="02020502070401020303" pitchFamily="18" charset="0"/>
                    <a:ea typeface="Baskerville" panose="02020502070401020303" pitchFamily="18" charset="0"/>
                  </a:rPr>
                  <a:t>, keep increment it by 1, check when does </a:t>
                </a:r>
                <a14:m>
                  <m:oMath xmlns:m="http://schemas.openxmlformats.org/officeDocument/2006/math">
                    <m:sSup>
                      <m:sSupPr>
                        <m:ctrlPr>
                          <a:rPr lang="en-US" b="0" i="1" smtClean="0">
                            <a:latin typeface="Cambria Math" panose="02040503050406030204" pitchFamily="18" charset="0"/>
                            <a:ea typeface="Baskerville" panose="02020502070401020303" pitchFamily="18" charset="0"/>
                          </a:rPr>
                        </m:ctrlPr>
                      </m:sSupPr>
                      <m:e>
                        <m:r>
                          <a:rPr lang="en-US" b="0" i="1" smtClean="0">
                            <a:latin typeface="Cambria Math" panose="02040503050406030204" pitchFamily="18" charset="0"/>
                            <a:ea typeface="Baskerville" panose="02020502070401020303" pitchFamily="18" charset="0"/>
                          </a:rPr>
                          <m:t>𝑢</m:t>
                        </m:r>
                      </m:e>
                      <m:sup>
                        <m:r>
                          <a:rPr lang="en-US" b="0" i="1" smtClean="0">
                            <a:latin typeface="Cambria Math" panose="02040503050406030204" pitchFamily="18" charset="0"/>
                            <a:ea typeface="Baskerville" panose="02020502070401020303" pitchFamily="18" charset="0"/>
                          </a:rPr>
                          <m:t>2</m:t>
                        </m:r>
                      </m:sup>
                    </m:sSup>
                    <m:r>
                      <a:rPr lang="en-US" b="0" i="1" smtClean="0">
                        <a:latin typeface="Cambria Math" panose="02040503050406030204" pitchFamily="18" charset="0"/>
                        <a:ea typeface="Baskerville" panose="02020502070401020303" pitchFamily="18" charset="0"/>
                      </a:rPr>
                      <m:t>−119</m:t>
                    </m:r>
                  </m:oMath>
                </a14:m>
                <a:r>
                  <a:rPr lang="en-US" dirty="0">
                    <a:latin typeface="Baskerville" panose="02020502070401020303" pitchFamily="18" charset="0"/>
                    <a:ea typeface="Baskerville" panose="02020502070401020303" pitchFamily="18" charset="0"/>
                  </a:rPr>
                  <a:t> is a perfect square.</a:t>
                </a:r>
              </a:p>
              <a:p>
                <a:pPr marL="0" indent="0">
                  <a:buNone/>
                </a:pPr>
                <a14:m>
                  <m:oMathPara xmlns:m="http://schemas.openxmlformats.org/officeDocument/2006/math">
                    <m:oMathParaPr>
                      <m:jc m:val="centerGroup"/>
                    </m:oMathParaPr>
                    <m:oMath xmlns:m="http://schemas.openxmlformats.org/officeDocument/2006/math">
                      <m:sSup>
                        <m:sSupPr>
                          <m:ctrlPr>
                            <a:rPr lang="en-US" i="1">
                              <a:latin typeface="Cambria Math" panose="02040503050406030204" pitchFamily="18" charset="0"/>
                              <a:ea typeface="Baskerville" panose="02020502070401020303" pitchFamily="18" charset="0"/>
                            </a:rPr>
                          </m:ctrlPr>
                        </m:sSupPr>
                        <m:e>
                          <m:r>
                            <a:rPr lang="en-US" b="0" i="1" smtClean="0">
                              <a:latin typeface="Cambria Math" panose="02040503050406030204" pitchFamily="18" charset="0"/>
                              <a:ea typeface="Baskerville" panose="02020502070401020303" pitchFamily="18" charset="0"/>
                            </a:rPr>
                            <m:t>11</m:t>
                          </m:r>
                        </m:e>
                        <m:sup>
                          <m:r>
                            <a:rPr lang="en-US" i="1">
                              <a:latin typeface="Cambria Math" panose="02040503050406030204" pitchFamily="18" charset="0"/>
                              <a:ea typeface="Baskerville" panose="02020502070401020303" pitchFamily="18" charset="0"/>
                            </a:rPr>
                            <m:t>2</m:t>
                          </m:r>
                        </m:sup>
                      </m:sSup>
                      <m:r>
                        <a:rPr lang="en-US" i="1">
                          <a:latin typeface="Cambria Math" panose="02040503050406030204" pitchFamily="18" charset="0"/>
                          <a:ea typeface="Baskerville" panose="02020502070401020303" pitchFamily="18" charset="0"/>
                        </a:rPr>
                        <m:t>−1</m:t>
                      </m:r>
                      <m:r>
                        <a:rPr lang="en-US" b="0" i="1" smtClean="0">
                          <a:latin typeface="Cambria Math" panose="02040503050406030204" pitchFamily="18" charset="0"/>
                          <a:ea typeface="Baskerville" panose="02020502070401020303" pitchFamily="18" charset="0"/>
                        </a:rPr>
                        <m:t>19=121−119=2             </m:t>
                      </m:r>
                    </m:oMath>
                  </m:oMathPara>
                </a14:m>
                <a:endParaRPr lang="en-US" b="0" dirty="0">
                  <a:latin typeface="Baskerville" panose="02020502070401020303" pitchFamily="18" charset="0"/>
                  <a:ea typeface="Baskerville" panose="02020502070401020303" pitchFamily="18" charset="0"/>
                </a:endParaRPr>
              </a:p>
              <a:p>
                <a:pPr marL="0" indent="0">
                  <a:buNone/>
                </a:pPr>
                <a14:m>
                  <m:oMathPara xmlns:m="http://schemas.openxmlformats.org/officeDocument/2006/math">
                    <m:oMathParaPr>
                      <m:jc m:val="centerGroup"/>
                    </m:oMathParaPr>
                    <m:oMath xmlns:m="http://schemas.openxmlformats.org/officeDocument/2006/math">
                      <m:sSup>
                        <m:sSupPr>
                          <m:ctrlPr>
                            <a:rPr lang="en-US" i="1">
                              <a:latin typeface="Cambria Math" panose="02040503050406030204" pitchFamily="18" charset="0"/>
                              <a:ea typeface="Baskerville" panose="02020502070401020303" pitchFamily="18" charset="0"/>
                            </a:rPr>
                          </m:ctrlPr>
                        </m:sSupPr>
                        <m:e>
                          <m:r>
                            <a:rPr lang="en-US" b="0" i="1" smtClean="0">
                              <a:latin typeface="Cambria Math" panose="02040503050406030204" pitchFamily="18" charset="0"/>
                              <a:ea typeface="Baskerville" panose="02020502070401020303" pitchFamily="18" charset="0"/>
                            </a:rPr>
                            <m:t>12</m:t>
                          </m:r>
                        </m:e>
                        <m:sup>
                          <m:r>
                            <a:rPr lang="en-US" i="1">
                              <a:latin typeface="Cambria Math" panose="02040503050406030204" pitchFamily="18" charset="0"/>
                              <a:ea typeface="Baskerville" panose="02020502070401020303" pitchFamily="18" charset="0"/>
                            </a:rPr>
                            <m:t>2</m:t>
                          </m:r>
                        </m:sup>
                      </m:sSup>
                      <m:r>
                        <a:rPr lang="en-US" i="1">
                          <a:latin typeface="Cambria Math" panose="02040503050406030204" pitchFamily="18" charset="0"/>
                          <a:ea typeface="Baskerville" panose="02020502070401020303" pitchFamily="18" charset="0"/>
                        </a:rPr>
                        <m:t>−</m:t>
                      </m:r>
                      <m:r>
                        <a:rPr lang="en-US" b="0" i="1" smtClean="0">
                          <a:latin typeface="Cambria Math" panose="02040503050406030204" pitchFamily="18" charset="0"/>
                          <a:ea typeface="Baskerville" panose="02020502070401020303" pitchFamily="18" charset="0"/>
                        </a:rPr>
                        <m:t>119=144−119=25=</m:t>
                      </m:r>
                      <m:sSup>
                        <m:sSupPr>
                          <m:ctrlPr>
                            <a:rPr lang="en-US" b="0" i="1" smtClean="0">
                              <a:latin typeface="Cambria Math" panose="02040503050406030204" pitchFamily="18" charset="0"/>
                              <a:ea typeface="Baskerville" panose="02020502070401020303" pitchFamily="18" charset="0"/>
                            </a:rPr>
                          </m:ctrlPr>
                        </m:sSupPr>
                        <m:e>
                          <m:r>
                            <a:rPr lang="en-US" b="0" i="1" smtClean="0">
                              <a:latin typeface="Cambria Math" panose="02040503050406030204" pitchFamily="18" charset="0"/>
                              <a:ea typeface="Baskerville" panose="02020502070401020303" pitchFamily="18" charset="0"/>
                            </a:rPr>
                            <m:t>5</m:t>
                          </m:r>
                        </m:e>
                        <m:sup>
                          <m:r>
                            <a:rPr lang="en-US" b="0" i="1" smtClean="0">
                              <a:latin typeface="Cambria Math" panose="02040503050406030204" pitchFamily="18" charset="0"/>
                              <a:ea typeface="Baskerville" panose="02020502070401020303" pitchFamily="18" charset="0"/>
                            </a:rPr>
                            <m:t>2</m:t>
                          </m:r>
                        </m:sup>
                      </m:sSup>
                    </m:oMath>
                  </m:oMathPara>
                </a14:m>
                <a:endParaRPr lang="en-US" b="0" dirty="0">
                  <a:latin typeface="Baskerville" panose="02020502070401020303" pitchFamily="18" charset="0"/>
                  <a:ea typeface="Baskerville" panose="02020502070401020303" pitchFamily="18" charset="0"/>
                </a:endParaRPr>
              </a:p>
              <a:p>
                <a:pPr marL="0" indent="0">
                  <a:buNone/>
                </a:pPr>
                <a:r>
                  <a:rPr lang="en-US" dirty="0">
                    <a:latin typeface="Baskerville" panose="02020502070401020303" pitchFamily="18" charset="0"/>
                    <a:ea typeface="Baskerville" panose="02020502070401020303" pitchFamily="18" charset="0"/>
                  </a:rPr>
                  <a:t>Then we found </a:t>
                </a:r>
                <a14:m>
                  <m:oMath xmlns:m="http://schemas.openxmlformats.org/officeDocument/2006/math">
                    <m:sSup>
                      <m:sSupPr>
                        <m:ctrlPr>
                          <a:rPr lang="en-US" b="0" i="1" smtClean="0">
                            <a:latin typeface="Cambria Math" panose="02040503050406030204" pitchFamily="18" charset="0"/>
                            <a:ea typeface="Baskerville" panose="02020502070401020303" pitchFamily="18" charset="0"/>
                          </a:rPr>
                        </m:ctrlPr>
                      </m:sSupPr>
                      <m:e>
                        <m:r>
                          <a:rPr lang="en-US" b="0" i="1" smtClean="0">
                            <a:latin typeface="Cambria Math" panose="02040503050406030204" pitchFamily="18" charset="0"/>
                            <a:ea typeface="Baskerville" panose="02020502070401020303" pitchFamily="18" charset="0"/>
                          </a:rPr>
                          <m:t>12</m:t>
                        </m:r>
                      </m:e>
                      <m:sup>
                        <m:r>
                          <a:rPr lang="en-US" b="0" i="1" smtClean="0">
                            <a:latin typeface="Cambria Math" panose="02040503050406030204" pitchFamily="18" charset="0"/>
                            <a:ea typeface="Baskerville" panose="02020502070401020303" pitchFamily="18" charset="0"/>
                          </a:rPr>
                          <m:t>2</m:t>
                        </m:r>
                      </m:sup>
                    </m:sSup>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5</m:t>
                        </m:r>
                      </m:e>
                      <m:sup>
                        <m:r>
                          <a:rPr lang="en-US" b="0" i="1" smtClean="0">
                            <a:latin typeface="Cambria Math" panose="02040503050406030204" pitchFamily="18" charset="0"/>
                            <a:ea typeface="Cambria Math" panose="02040503050406030204" pitchFamily="18" charset="0"/>
                          </a:rPr>
                          <m:t>2</m:t>
                        </m:r>
                      </m:sup>
                    </m:sSup>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𝑚𝑜𝑑</m:t>
                        </m:r>
                        <m:r>
                          <a:rPr lang="en-US" b="0" i="1" smtClean="0">
                            <a:latin typeface="Cambria Math" panose="02040503050406030204" pitchFamily="18" charset="0"/>
                            <a:ea typeface="Cambria Math" panose="02040503050406030204" pitchFamily="18" charset="0"/>
                          </a:rPr>
                          <m:t> 119</m:t>
                        </m:r>
                      </m:e>
                    </m:d>
                    <m:r>
                      <a:rPr lang="en-US" b="0" i="1" smtClean="0">
                        <a:latin typeface="Cambria Math" panose="02040503050406030204" pitchFamily="18" charset="0"/>
                        <a:ea typeface="Cambria Math" panose="02040503050406030204" pitchFamily="18" charset="0"/>
                      </a:rPr>
                      <m:t>.</m:t>
                    </m:r>
                  </m:oMath>
                </a14:m>
                <a:endParaRPr lang="en-US" b="0" dirty="0">
                  <a:latin typeface="Baskerville" panose="02020502070401020303" pitchFamily="18" charset="0"/>
                  <a:ea typeface="Baskerville" panose="02020502070401020303" pitchFamily="18" charset="0"/>
                </a:endParaRP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Baskerville" panose="02020502070401020303" pitchFamily="18" charset="0"/>
                        </a:rPr>
                        <m:t>𝐺𝐶𝐷</m:t>
                      </m:r>
                      <m:d>
                        <m:dPr>
                          <m:ctrlPr>
                            <a:rPr lang="en-US" b="0" i="1" smtClean="0">
                              <a:latin typeface="Cambria Math" panose="02040503050406030204" pitchFamily="18" charset="0"/>
                              <a:ea typeface="Baskerville" panose="02020502070401020303" pitchFamily="18" charset="0"/>
                            </a:rPr>
                          </m:ctrlPr>
                        </m:dPr>
                        <m:e>
                          <m:r>
                            <a:rPr lang="en-US" b="0" i="1" smtClean="0">
                              <a:latin typeface="Cambria Math" panose="02040503050406030204" pitchFamily="18" charset="0"/>
                              <a:ea typeface="Baskerville" panose="02020502070401020303" pitchFamily="18" charset="0"/>
                            </a:rPr>
                            <m:t>12−5,119</m:t>
                          </m:r>
                        </m:e>
                      </m:d>
                      <m:r>
                        <a:rPr lang="en-US" b="0" i="1" smtClean="0">
                          <a:latin typeface="Cambria Math" panose="02040503050406030204" pitchFamily="18" charset="0"/>
                          <a:ea typeface="Baskerville" panose="02020502070401020303" pitchFamily="18" charset="0"/>
                        </a:rPr>
                        <m:t>=</m:t>
                      </m:r>
                      <m:r>
                        <a:rPr lang="en-US" b="0" i="1" smtClean="0">
                          <a:latin typeface="Cambria Math" panose="02040503050406030204" pitchFamily="18" charset="0"/>
                          <a:ea typeface="Baskerville" panose="02020502070401020303" pitchFamily="18" charset="0"/>
                        </a:rPr>
                        <m:t>𝐺𝐶𝐷</m:t>
                      </m:r>
                      <m:d>
                        <m:dPr>
                          <m:ctrlPr>
                            <a:rPr lang="en-US" b="0" i="1" smtClean="0">
                              <a:latin typeface="Cambria Math" panose="02040503050406030204" pitchFamily="18" charset="0"/>
                              <a:ea typeface="Baskerville" panose="02020502070401020303" pitchFamily="18" charset="0"/>
                            </a:rPr>
                          </m:ctrlPr>
                        </m:dPr>
                        <m:e>
                          <m:r>
                            <a:rPr lang="en-US" b="0" i="1" smtClean="0">
                              <a:latin typeface="Cambria Math" panose="02040503050406030204" pitchFamily="18" charset="0"/>
                              <a:ea typeface="Baskerville" panose="02020502070401020303" pitchFamily="18" charset="0"/>
                            </a:rPr>
                            <m:t>7,119</m:t>
                          </m:r>
                        </m:e>
                      </m:d>
                      <m:r>
                        <a:rPr lang="en-US" b="0" i="1" smtClean="0">
                          <a:latin typeface="Cambria Math" panose="02040503050406030204" pitchFamily="18" charset="0"/>
                          <a:ea typeface="Baskerville" panose="02020502070401020303" pitchFamily="18" charset="0"/>
                        </a:rPr>
                        <m:t>=7</m:t>
                      </m:r>
                    </m:oMath>
                  </m:oMathPara>
                </a14:m>
                <a:endParaRPr lang="en-US" b="0" dirty="0">
                  <a:latin typeface="Baskerville" panose="02020502070401020303" pitchFamily="18" charset="0"/>
                  <a:ea typeface="Baskerville" panose="02020502070401020303" pitchFamily="18" charset="0"/>
                </a:endParaRPr>
              </a:p>
              <a:p>
                <a:pPr marL="0" indent="0">
                  <a:buNone/>
                </a:pPr>
                <a:r>
                  <a:rPr lang="en-US" dirty="0">
                    <a:latin typeface="Baskerville" panose="02020502070401020303" pitchFamily="18" charset="0"/>
                    <a:ea typeface="Baskerville" panose="02020502070401020303" pitchFamily="18" charset="0"/>
                  </a:rPr>
                  <a:t>7 is a factor of </a:t>
                </a:r>
                <a14:m>
                  <m:oMath xmlns:m="http://schemas.openxmlformats.org/officeDocument/2006/math">
                    <m:r>
                      <a:rPr lang="en-US" b="0" i="1" smtClean="0">
                        <a:latin typeface="Cambria Math" panose="02040503050406030204" pitchFamily="18" charset="0"/>
                        <a:ea typeface="Baskerville" panose="02020502070401020303" pitchFamily="18" charset="0"/>
                      </a:rPr>
                      <m:t>119=7</m:t>
                    </m:r>
                    <m:r>
                      <a:rPr lang="en-US" b="0" i="1" smtClean="0">
                        <a:latin typeface="Cambria Math" panose="02040503050406030204" pitchFamily="18" charset="0"/>
                        <a:ea typeface="Cambria Math" panose="02040503050406030204" pitchFamily="18" charset="0"/>
                      </a:rPr>
                      <m:t>∙17</m:t>
                    </m:r>
                  </m:oMath>
                </a14:m>
                <a:endParaRPr lang="en-US" b="0" dirty="0">
                  <a:latin typeface="Baskerville" panose="02020502070401020303" pitchFamily="18" charset="0"/>
                  <a:ea typeface="Baskerville" panose="02020502070401020303" pitchFamily="18" charset="0"/>
                </a:endParaRPr>
              </a:p>
              <a:p>
                <a:pPr marL="0" indent="0">
                  <a:buNone/>
                </a:pPr>
                <a:endParaRPr lang="en-US" dirty="0">
                  <a:latin typeface="Baskerville" panose="02020502070401020303" pitchFamily="18" charset="0"/>
                  <a:ea typeface="Baskerville" panose="02020502070401020303" pitchFamily="18" charset="0"/>
                </a:endParaRPr>
              </a:p>
              <a:p>
                <a:pPr marL="0" indent="0">
                  <a:buNone/>
                </a:pPr>
                <a:endParaRPr lang="en-US" dirty="0">
                  <a:latin typeface="Baskerville" panose="02020502070401020303" pitchFamily="18" charset="0"/>
                  <a:ea typeface="Baskerville" panose="02020502070401020303" pitchFamily="18" charset="0"/>
                </a:endParaRPr>
              </a:p>
            </p:txBody>
          </p:sp>
        </mc:Choice>
        <mc:Fallback xmlns="">
          <p:sp>
            <p:nvSpPr>
              <p:cNvPr id="3" name="Content Placeholder 2">
                <a:extLst>
                  <a:ext uri="{FF2B5EF4-FFF2-40B4-BE49-F238E27FC236}">
                    <a16:creationId xmlns:a16="http://schemas.microsoft.com/office/drawing/2014/main" id="{495D95E7-2751-9147-88B3-3A084B63EBC3}"/>
                  </a:ext>
                </a:extLst>
              </p:cNvPr>
              <p:cNvSpPr>
                <a:spLocks noGrp="1" noRot="1" noChangeAspect="1" noMove="1" noResize="1" noEditPoints="1" noAdjustHandles="1" noChangeArrowheads="1" noChangeShapeType="1" noTextEdit="1"/>
              </p:cNvSpPr>
              <p:nvPr>
                <p:ph idx="1"/>
              </p:nvPr>
            </p:nvSpPr>
            <p:spPr>
              <a:blipFill>
                <a:blip r:embed="rId2"/>
                <a:stretch>
                  <a:fillRect l="-1086" t="-2632" r="-724"/>
                </a:stretch>
              </a:blipFill>
            </p:spPr>
            <p:txBody>
              <a:bodyPr/>
              <a:lstStyle/>
              <a:p>
                <a:r>
                  <a:rPr lang="en-US">
                    <a:noFill/>
                  </a:rPr>
                  <a:t> </a:t>
                </a:r>
              </a:p>
            </p:txBody>
          </p:sp>
        </mc:Fallback>
      </mc:AlternateContent>
    </p:spTree>
    <p:extLst>
      <p:ext uri="{BB962C8B-B14F-4D97-AF65-F5344CB8AC3E}">
        <p14:creationId xmlns:p14="http://schemas.microsoft.com/office/powerpoint/2010/main" val="42458757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6A1369-DD50-0A47-82E6-247665B1131F}"/>
              </a:ext>
            </a:extLst>
          </p:cNvPr>
          <p:cNvSpPr>
            <a:spLocks noGrp="1"/>
          </p:cNvSpPr>
          <p:nvPr>
            <p:ph type="title"/>
          </p:nvPr>
        </p:nvSpPr>
        <p:spPr>
          <a:xfrm>
            <a:off x="559925" y="365125"/>
            <a:ext cx="10515600" cy="1325563"/>
          </a:xfrm>
        </p:spPr>
        <p:txBody>
          <a:bodyPr/>
          <a:lstStyle/>
          <a:p>
            <a:r>
              <a:rPr lang="en-US" dirty="0">
                <a:latin typeface="Baskerville" panose="02020502070401020303" pitchFamily="18" charset="0"/>
                <a:ea typeface="Baskerville" panose="02020502070401020303" pitchFamily="18" charset="0"/>
              </a:rPr>
              <a:t>Quadratic Sieve</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1B1FA3CB-818D-B149-AEF1-60BA853233AB}"/>
                  </a:ext>
                </a:extLst>
              </p:cNvPr>
              <p:cNvSpPr>
                <a:spLocks noGrp="1"/>
              </p:cNvSpPr>
              <p:nvPr>
                <p:ph idx="1"/>
              </p:nvPr>
            </p:nvSpPr>
            <p:spPr>
              <a:xfrm>
                <a:off x="559925" y="1690688"/>
                <a:ext cx="11072150" cy="4667250"/>
              </a:xfrm>
            </p:spPr>
            <p:txBody>
              <a:bodyPr>
                <a:normAutofit/>
              </a:bodyPr>
              <a:lstStyle/>
              <a:p>
                <a:pPr marL="0" indent="0">
                  <a:buNone/>
                </a:pPr>
                <a:r>
                  <a:rPr lang="en-US" dirty="0">
                    <a:latin typeface="Baskerville" panose="02020502070401020303" pitchFamily="18" charset="0"/>
                    <a:ea typeface="Baskerville" panose="02020502070401020303" pitchFamily="18" charset="0"/>
                  </a:rPr>
                  <a:t>Quadratic Sieve used the similar idea of Fermat’s method, where eventually we want to find</a:t>
                </a:r>
                <a:r>
                  <a:rPr lang="en-US" dirty="0">
                    <a:ea typeface="Baskerville" panose="02020502070401020303" pitchFamily="18" charset="0"/>
                  </a:rPr>
                  <a:t> </a:t>
                </a:r>
                <a14:m>
                  <m:oMath xmlns:m="http://schemas.openxmlformats.org/officeDocument/2006/math">
                    <m:r>
                      <a:rPr lang="en-US" i="1">
                        <a:latin typeface="Cambria Math" panose="02040503050406030204" pitchFamily="18" charset="0"/>
                        <a:ea typeface="Baskerville" panose="02020502070401020303" pitchFamily="18" charset="0"/>
                      </a:rPr>
                      <m:t>𝑢</m:t>
                    </m:r>
                    <m:r>
                      <a:rPr lang="en-US" i="1">
                        <a:latin typeface="Cambria Math" panose="02040503050406030204" pitchFamily="18" charset="0"/>
                        <a:ea typeface="Baskerville" panose="02020502070401020303" pitchFamily="18" charset="0"/>
                      </a:rPr>
                      <m:t>, </m:t>
                    </m:r>
                    <m:r>
                      <a:rPr lang="en-US" i="1">
                        <a:latin typeface="Cambria Math" panose="02040503050406030204" pitchFamily="18" charset="0"/>
                        <a:ea typeface="Baskerville" panose="02020502070401020303" pitchFamily="18" charset="0"/>
                      </a:rPr>
                      <m:t>𝑣</m:t>
                    </m:r>
                  </m:oMath>
                </a14:m>
                <a:r>
                  <a:rPr lang="en-US" dirty="0">
                    <a:latin typeface="Baskerville" panose="02020502070401020303" pitchFamily="18" charset="0"/>
                    <a:ea typeface="Baskerville" panose="02020502070401020303" pitchFamily="18" charset="0"/>
                  </a:rPr>
                  <a:t> such that </a:t>
                </a:r>
                <a14:m>
                  <m:oMath xmlns:m="http://schemas.openxmlformats.org/officeDocument/2006/math">
                    <m:sSup>
                      <m:sSupPr>
                        <m:ctrlPr>
                          <a:rPr lang="en-US" i="1">
                            <a:latin typeface="Cambria Math" panose="02040503050406030204" pitchFamily="18" charset="0"/>
                            <a:ea typeface="Baskerville" panose="02020502070401020303" pitchFamily="18" charset="0"/>
                          </a:rPr>
                        </m:ctrlPr>
                      </m:sSupPr>
                      <m:e>
                        <m:r>
                          <a:rPr lang="en-US" i="1">
                            <a:latin typeface="Cambria Math" panose="02040503050406030204" pitchFamily="18" charset="0"/>
                            <a:ea typeface="Baskerville" panose="02020502070401020303" pitchFamily="18" charset="0"/>
                          </a:rPr>
                          <m:t>𝑢</m:t>
                        </m:r>
                      </m:e>
                      <m:sup>
                        <m:r>
                          <a:rPr lang="en-US" i="1">
                            <a:latin typeface="Cambria Math" panose="02040503050406030204" pitchFamily="18" charset="0"/>
                            <a:ea typeface="Baskerville" panose="02020502070401020303" pitchFamily="18" charset="0"/>
                          </a:rPr>
                          <m:t>2</m:t>
                        </m:r>
                      </m:sup>
                    </m:sSup>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𝑣</m:t>
                        </m:r>
                      </m:e>
                      <m:sup>
                        <m:r>
                          <a:rPr lang="en-US" i="1">
                            <a:latin typeface="Cambria Math" panose="02040503050406030204" pitchFamily="18" charset="0"/>
                            <a:ea typeface="Cambria Math" panose="02040503050406030204" pitchFamily="18" charset="0"/>
                          </a:rPr>
                          <m:t>2</m:t>
                        </m:r>
                      </m:sup>
                    </m:sSup>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𝑚𝑜𝑑</m:t>
                    </m:r>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𝑘</m:t>
                    </m:r>
                    <m:r>
                      <a:rPr lang="en-US" i="1">
                        <a:latin typeface="Cambria Math" panose="02040503050406030204" pitchFamily="18" charset="0"/>
                        <a:ea typeface="Cambria Math" panose="02040503050406030204" pitchFamily="18" charset="0"/>
                      </a:rPr>
                      <m:t>)</m:t>
                    </m:r>
                  </m:oMath>
                </a14:m>
                <a:r>
                  <a:rPr lang="en-US" dirty="0">
                    <a:latin typeface="Baskerville" panose="02020502070401020303" pitchFamily="18" charset="0"/>
                    <a:ea typeface="Baskerville" panose="02020502070401020303" pitchFamily="18" charset="0"/>
                  </a:rPr>
                  <a:t>, where </a:t>
                </a:r>
                <a14:m>
                  <m:oMath xmlns:m="http://schemas.openxmlformats.org/officeDocument/2006/math">
                    <m:r>
                      <a:rPr lang="en-US" i="1">
                        <a:latin typeface="Cambria Math" panose="02040503050406030204" pitchFamily="18" charset="0"/>
                        <a:ea typeface="Baskerville" panose="02020502070401020303" pitchFamily="18" charset="0"/>
                      </a:rPr>
                      <m:t>𝑢</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Baskerville" panose="02020502070401020303" pitchFamily="18" charset="0"/>
                      </a:rPr>
                      <m:t>𝑣</m:t>
                    </m:r>
                    <m:r>
                      <a:rPr lang="en-US" i="1">
                        <a:latin typeface="Cambria Math" panose="02040503050406030204" pitchFamily="18" charset="0"/>
                        <a:ea typeface="Baskerville" panose="02020502070401020303" pitchFamily="18" charset="0"/>
                      </a:rPr>
                      <m:t>(</m:t>
                    </m:r>
                    <m:r>
                      <a:rPr lang="en-US" i="1">
                        <a:latin typeface="Cambria Math" panose="02040503050406030204" pitchFamily="18" charset="0"/>
                        <a:ea typeface="Baskerville" panose="02020502070401020303" pitchFamily="18" charset="0"/>
                      </a:rPr>
                      <m:t>𝑚𝑜𝑑</m:t>
                    </m:r>
                    <m:r>
                      <a:rPr lang="en-US" i="1">
                        <a:latin typeface="Cambria Math" panose="02040503050406030204" pitchFamily="18" charset="0"/>
                        <a:ea typeface="Baskerville" panose="02020502070401020303" pitchFamily="18" charset="0"/>
                      </a:rPr>
                      <m:t> </m:t>
                    </m:r>
                    <m:r>
                      <a:rPr lang="en-US" i="1">
                        <a:latin typeface="Cambria Math" panose="02040503050406030204" pitchFamily="18" charset="0"/>
                        <a:ea typeface="Baskerville" panose="02020502070401020303" pitchFamily="18" charset="0"/>
                      </a:rPr>
                      <m:t>𝑘</m:t>
                    </m:r>
                    <m:r>
                      <a:rPr lang="en-US" i="1">
                        <a:latin typeface="Cambria Math" panose="02040503050406030204" pitchFamily="18" charset="0"/>
                        <a:ea typeface="Baskerville" panose="02020502070401020303" pitchFamily="18" charset="0"/>
                      </a:rPr>
                      <m:t>)</m:t>
                    </m:r>
                  </m:oMath>
                </a14:m>
                <a:r>
                  <a:rPr lang="en-US" dirty="0">
                    <a:latin typeface="Baskerville" panose="02020502070401020303" pitchFamily="18" charset="0"/>
                    <a:ea typeface="Baskerville" panose="02020502070401020303" pitchFamily="18" charset="0"/>
                  </a:rPr>
                  <a:t>. </a:t>
                </a:r>
              </a:p>
              <a:p>
                <a:pPr marL="0" indent="0">
                  <a:buNone/>
                </a:pPr>
                <a:r>
                  <a:rPr lang="en-US" dirty="0">
                    <a:latin typeface="Baskerville" panose="02020502070401020303" pitchFamily="18" charset="0"/>
                    <a:ea typeface="Baskerville" panose="02020502070401020303" pitchFamily="18" charset="0"/>
                  </a:rPr>
                  <a:t>But find such</a:t>
                </a:r>
                <a:r>
                  <a:rPr lang="en-US" dirty="0">
                    <a:ea typeface="Baskerville" panose="02020502070401020303" pitchFamily="18" charset="0"/>
                  </a:rPr>
                  <a:t> </a:t>
                </a:r>
                <a14:m>
                  <m:oMath xmlns:m="http://schemas.openxmlformats.org/officeDocument/2006/math">
                    <m:r>
                      <a:rPr lang="en-US" i="1">
                        <a:latin typeface="Cambria Math" panose="02040503050406030204" pitchFamily="18" charset="0"/>
                        <a:ea typeface="Baskerville" panose="02020502070401020303" pitchFamily="18" charset="0"/>
                      </a:rPr>
                      <m:t>𝑢</m:t>
                    </m:r>
                    <m:r>
                      <a:rPr lang="en-US" i="1">
                        <a:latin typeface="Cambria Math" panose="02040503050406030204" pitchFamily="18" charset="0"/>
                        <a:ea typeface="Baskerville" panose="02020502070401020303" pitchFamily="18" charset="0"/>
                      </a:rPr>
                      <m:t>, </m:t>
                    </m:r>
                    <m:r>
                      <a:rPr lang="en-US" i="1">
                        <a:latin typeface="Cambria Math" panose="02040503050406030204" pitchFamily="18" charset="0"/>
                        <a:ea typeface="Baskerville" panose="02020502070401020303" pitchFamily="18" charset="0"/>
                      </a:rPr>
                      <m:t>𝑣</m:t>
                    </m:r>
                  </m:oMath>
                </a14:m>
                <a:r>
                  <a:rPr lang="en-US" dirty="0">
                    <a:latin typeface="Baskerville" panose="02020502070401020303" pitchFamily="18" charset="0"/>
                    <a:ea typeface="Baskerville" panose="02020502070401020303" pitchFamily="18" charset="0"/>
                  </a:rPr>
                  <a:t> is hard. So we start with some </a:t>
                </a:r>
                <a14:m>
                  <m:oMath xmlns:m="http://schemas.openxmlformats.org/officeDocument/2006/math">
                    <m:r>
                      <a:rPr lang="en-US" b="0" i="1" smtClean="0">
                        <a:latin typeface="Cambria Math" panose="02040503050406030204" pitchFamily="18" charset="0"/>
                        <a:ea typeface="Baskerville" panose="02020502070401020303" pitchFamily="18" charset="0"/>
                      </a:rPr>
                      <m:t>𝑥</m:t>
                    </m:r>
                  </m:oMath>
                </a14:m>
                <a:r>
                  <a:rPr lang="en-US" dirty="0">
                    <a:latin typeface="Baskerville" panose="02020502070401020303" pitchFamily="18" charset="0"/>
                    <a:ea typeface="Baskerville" panose="02020502070401020303" pitchFamily="18" charset="0"/>
                  </a:rPr>
                  <a:t>, computing prime factorization of </a:t>
                </a:r>
                <a14:m>
                  <m:oMath xmlns:m="http://schemas.openxmlformats.org/officeDocument/2006/math">
                    <m:sSup>
                      <m:sSupPr>
                        <m:ctrlPr>
                          <a:rPr lang="en-US" b="0" i="1" smtClean="0">
                            <a:latin typeface="Cambria Math" panose="02040503050406030204" pitchFamily="18" charset="0"/>
                            <a:ea typeface="Baskerville" panose="02020502070401020303" pitchFamily="18" charset="0"/>
                          </a:rPr>
                        </m:ctrlPr>
                      </m:sSupPr>
                      <m:e>
                        <m:r>
                          <a:rPr lang="en-US" i="1">
                            <a:latin typeface="Cambria Math" panose="02040503050406030204" pitchFamily="18" charset="0"/>
                            <a:ea typeface="Baskerville" panose="02020502070401020303" pitchFamily="18" charset="0"/>
                          </a:rPr>
                          <m:t>𝑥</m:t>
                        </m:r>
                      </m:e>
                      <m:sup>
                        <m:r>
                          <a:rPr lang="en-US" b="0" i="1" smtClean="0">
                            <a:latin typeface="Cambria Math" panose="02040503050406030204" pitchFamily="18" charset="0"/>
                            <a:ea typeface="Baskerville" panose="02020502070401020303" pitchFamily="18" charset="0"/>
                          </a:rPr>
                          <m:t>2</m:t>
                        </m:r>
                      </m:sup>
                    </m:sSup>
                    <m:r>
                      <a:rPr lang="en-US" b="0" i="1" smtClean="0">
                        <a:latin typeface="Cambria Math" panose="02040503050406030204" pitchFamily="18" charset="0"/>
                        <a:ea typeface="Baskerville" panose="02020502070401020303" pitchFamily="18" charset="0"/>
                      </a:rPr>
                      <m:t>(</m:t>
                    </m:r>
                    <m:r>
                      <a:rPr lang="en-US" b="0" i="1" smtClean="0">
                        <a:latin typeface="Cambria Math" panose="02040503050406030204" pitchFamily="18" charset="0"/>
                        <a:ea typeface="Baskerville" panose="02020502070401020303" pitchFamily="18" charset="0"/>
                      </a:rPr>
                      <m:t>𝑚𝑜𝑑</m:t>
                    </m:r>
                    <m:r>
                      <a:rPr lang="en-US" b="0" i="1" smtClean="0">
                        <a:latin typeface="Cambria Math" panose="02040503050406030204" pitchFamily="18" charset="0"/>
                        <a:ea typeface="Baskerville" panose="02020502070401020303" pitchFamily="18" charset="0"/>
                      </a:rPr>
                      <m:t> </m:t>
                    </m:r>
                    <m:r>
                      <a:rPr lang="en-US" b="0" i="1" smtClean="0">
                        <a:latin typeface="Cambria Math" panose="02040503050406030204" pitchFamily="18" charset="0"/>
                        <a:ea typeface="Baskerville" panose="02020502070401020303" pitchFamily="18" charset="0"/>
                      </a:rPr>
                      <m:t>𝑛</m:t>
                    </m:r>
                    <m:r>
                      <a:rPr lang="en-US" b="0" i="1" smtClean="0">
                        <a:latin typeface="Cambria Math" panose="02040503050406030204" pitchFamily="18" charset="0"/>
                        <a:ea typeface="Baskerville" panose="02020502070401020303" pitchFamily="18" charset="0"/>
                      </a:rPr>
                      <m:t>)</m:t>
                    </m:r>
                  </m:oMath>
                </a14:m>
                <a:r>
                  <a:rPr lang="en-US" dirty="0">
                    <a:latin typeface="Baskerville" panose="02020502070401020303" pitchFamily="18" charset="0"/>
                    <a:ea typeface="Baskerville" panose="02020502070401020303" pitchFamily="18" charset="0"/>
                  </a:rPr>
                  <a:t> . And try to select some of the </a:t>
                </a:r>
                <a14:m>
                  <m:oMath xmlns:m="http://schemas.openxmlformats.org/officeDocument/2006/math">
                    <m:sSup>
                      <m:sSupPr>
                        <m:ctrlPr>
                          <a:rPr lang="en-US" i="1">
                            <a:latin typeface="Cambria Math" panose="02040503050406030204" pitchFamily="18" charset="0"/>
                            <a:ea typeface="Baskerville" panose="02020502070401020303" pitchFamily="18" charset="0"/>
                          </a:rPr>
                        </m:ctrlPr>
                      </m:sSupPr>
                      <m:e>
                        <m:r>
                          <a:rPr lang="en-US" i="1">
                            <a:latin typeface="Cambria Math" panose="02040503050406030204" pitchFamily="18" charset="0"/>
                            <a:ea typeface="Baskerville" panose="02020502070401020303" pitchFamily="18" charset="0"/>
                          </a:rPr>
                          <m:t>𝑥</m:t>
                        </m:r>
                      </m:e>
                      <m:sup>
                        <m:r>
                          <a:rPr lang="en-US" i="1">
                            <a:latin typeface="Cambria Math" panose="02040503050406030204" pitchFamily="18" charset="0"/>
                            <a:ea typeface="Baskerville" panose="02020502070401020303" pitchFamily="18" charset="0"/>
                          </a:rPr>
                          <m:t>2</m:t>
                        </m:r>
                      </m:sup>
                    </m:sSup>
                    <m:r>
                      <a:rPr lang="en-US" i="1">
                        <a:latin typeface="Cambria Math" panose="02040503050406030204" pitchFamily="18" charset="0"/>
                        <a:ea typeface="Baskerville" panose="02020502070401020303" pitchFamily="18" charset="0"/>
                      </a:rPr>
                      <m:t>(</m:t>
                    </m:r>
                    <m:r>
                      <a:rPr lang="en-US" i="1">
                        <a:latin typeface="Cambria Math" panose="02040503050406030204" pitchFamily="18" charset="0"/>
                        <a:ea typeface="Baskerville" panose="02020502070401020303" pitchFamily="18" charset="0"/>
                      </a:rPr>
                      <m:t>𝑚𝑜𝑑</m:t>
                    </m:r>
                    <m:r>
                      <a:rPr lang="en-US" i="1">
                        <a:latin typeface="Cambria Math" panose="02040503050406030204" pitchFamily="18" charset="0"/>
                        <a:ea typeface="Baskerville" panose="02020502070401020303" pitchFamily="18" charset="0"/>
                      </a:rPr>
                      <m:t> </m:t>
                    </m:r>
                    <m:r>
                      <a:rPr lang="en-US" i="1">
                        <a:latin typeface="Cambria Math" panose="02040503050406030204" pitchFamily="18" charset="0"/>
                        <a:ea typeface="Baskerville" panose="02020502070401020303" pitchFamily="18" charset="0"/>
                      </a:rPr>
                      <m:t>𝑛</m:t>
                    </m:r>
                    <m:r>
                      <a:rPr lang="en-US" i="1">
                        <a:latin typeface="Cambria Math" panose="02040503050406030204" pitchFamily="18" charset="0"/>
                        <a:ea typeface="Baskerville" panose="02020502070401020303" pitchFamily="18" charset="0"/>
                      </a:rPr>
                      <m:t>)</m:t>
                    </m:r>
                  </m:oMath>
                </a14:m>
                <a:r>
                  <a:rPr lang="en-US" dirty="0">
                    <a:latin typeface="Baskerville" panose="02020502070401020303" pitchFamily="18" charset="0"/>
                    <a:ea typeface="Baskerville" panose="02020502070401020303" pitchFamily="18" charset="0"/>
                  </a:rPr>
                  <a:t> such that the product of them modulo </a:t>
                </a:r>
                <a14:m>
                  <m:oMath xmlns:m="http://schemas.openxmlformats.org/officeDocument/2006/math">
                    <m:r>
                      <a:rPr lang="en-US" i="1">
                        <a:latin typeface="Cambria Math" panose="02040503050406030204" pitchFamily="18" charset="0"/>
                        <a:ea typeface="Baskerville" panose="02020502070401020303" pitchFamily="18" charset="0"/>
                      </a:rPr>
                      <m:t>𝑛</m:t>
                    </m:r>
                  </m:oMath>
                </a14:m>
                <a:r>
                  <a:rPr lang="en-US" dirty="0">
                    <a:latin typeface="Baskerville" panose="02020502070401020303" pitchFamily="18" charset="0"/>
                    <a:ea typeface="Baskerville" panose="02020502070401020303" pitchFamily="18" charset="0"/>
                  </a:rPr>
                  <a:t> is a perfect square.</a:t>
                </a:r>
              </a:p>
              <a:p>
                <a:pPr marL="0" indent="0">
                  <a:buNone/>
                </a:pPr>
                <a:endParaRPr lang="en-US" dirty="0">
                  <a:latin typeface="Baskerville" panose="02020502070401020303" pitchFamily="18" charset="0"/>
                  <a:ea typeface="Baskerville" panose="02020502070401020303" pitchFamily="18" charset="0"/>
                </a:endParaRPr>
              </a:p>
              <a:p>
                <a:pPr marL="0" indent="0">
                  <a:buNone/>
                </a:pPr>
                <a:r>
                  <a:rPr lang="en-US" dirty="0">
                    <a:latin typeface="Baskerville" panose="02020502070401020303" pitchFamily="18" charset="0"/>
                    <a:ea typeface="Baskerville" panose="02020502070401020303" pitchFamily="18" charset="0"/>
                  </a:rPr>
                  <a:t>Let’s look at an example. </a:t>
                </a:r>
              </a:p>
              <a:p>
                <a:pPr marL="0" indent="0">
                  <a:buNone/>
                </a:pPr>
                <a:endParaRPr lang="en-US" b="0" dirty="0">
                  <a:ea typeface="Cambria Math" panose="02040503050406030204" pitchFamily="18" charset="0"/>
                </a:endParaRPr>
              </a:p>
              <a:p>
                <a:pPr marL="0" indent="0">
                  <a:buNone/>
                </a:pPr>
                <a:endParaRPr lang="en-US" b="0" dirty="0">
                  <a:ea typeface="Cambria Math" panose="02040503050406030204" pitchFamily="18" charset="0"/>
                </a:endParaRPr>
              </a:p>
              <a:p>
                <a:pPr marL="0" indent="0">
                  <a:buNone/>
                </a:pPr>
                <a:endParaRPr lang="en-US" dirty="0">
                  <a:latin typeface="Baskerville" panose="02020502070401020303" pitchFamily="18" charset="0"/>
                  <a:ea typeface="Baskerville" panose="02020502070401020303" pitchFamily="18" charset="0"/>
                </a:endParaRPr>
              </a:p>
            </p:txBody>
          </p:sp>
        </mc:Choice>
        <mc:Fallback>
          <p:sp>
            <p:nvSpPr>
              <p:cNvPr id="3" name="Content Placeholder 2">
                <a:extLst>
                  <a:ext uri="{FF2B5EF4-FFF2-40B4-BE49-F238E27FC236}">
                    <a16:creationId xmlns:a16="http://schemas.microsoft.com/office/drawing/2014/main" id="{1B1FA3CB-818D-B149-AEF1-60BA853233AB}"/>
                  </a:ext>
                </a:extLst>
              </p:cNvPr>
              <p:cNvSpPr>
                <a:spLocks noGrp="1" noRot="1" noChangeAspect="1" noMove="1" noResize="1" noEditPoints="1" noAdjustHandles="1" noChangeArrowheads="1" noChangeShapeType="1" noTextEdit="1"/>
              </p:cNvSpPr>
              <p:nvPr>
                <p:ph idx="1"/>
              </p:nvPr>
            </p:nvSpPr>
            <p:spPr>
              <a:xfrm>
                <a:off x="559925" y="1690688"/>
                <a:ext cx="11072150" cy="4667250"/>
              </a:xfrm>
              <a:blipFill>
                <a:blip r:embed="rId2"/>
                <a:stretch>
                  <a:fillRect l="-1156" t="-221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7071593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A6FBCA97-83A3-3445-B531-1616285146C9}"/>
                  </a:ext>
                </a:extLst>
              </p:cNvPr>
              <p:cNvSpPr>
                <a:spLocks noGrp="1"/>
              </p:cNvSpPr>
              <p:nvPr>
                <p:ph idx="1"/>
              </p:nvPr>
            </p:nvSpPr>
            <p:spPr>
              <a:xfrm>
                <a:off x="571982" y="320916"/>
                <a:ext cx="10515600" cy="4351338"/>
              </a:xfrm>
            </p:spPr>
            <p:txBody>
              <a:bodyPr/>
              <a:lstStyle/>
              <a:p>
                <a:pPr marL="0" indent="0">
                  <a:buNone/>
                </a:pPr>
                <a:r>
                  <a:rPr lang="en-US" dirty="0">
                    <a:latin typeface="Baskerville" panose="02020502070401020303" pitchFamily="18" charset="0"/>
                    <a:ea typeface="Baskerville" panose="02020502070401020303" pitchFamily="18" charset="0"/>
                  </a:rPr>
                  <a:t>Example: Factor 2041, where </a:t>
                </a:r>
                <a14:m>
                  <m:oMath xmlns:m="http://schemas.openxmlformats.org/officeDocument/2006/math">
                    <m:r>
                      <a:rPr lang="en-US" i="1">
                        <a:latin typeface="Cambria Math" panose="02040503050406030204" pitchFamily="18" charset="0"/>
                        <a:ea typeface="Baskerville" panose="02020502070401020303" pitchFamily="18" charset="0"/>
                      </a:rPr>
                      <m:t>𝑥</m:t>
                    </m:r>
                  </m:oMath>
                </a14:m>
                <a:r>
                  <a:rPr lang="en-US" dirty="0">
                    <a:latin typeface="Baskerville" panose="02020502070401020303" pitchFamily="18" charset="0"/>
                    <a:ea typeface="Baskerville" panose="02020502070401020303" pitchFamily="18" charset="0"/>
                  </a:rPr>
                  <a:t> starts from </a:t>
                </a:r>
                <a14:m>
                  <m:oMath xmlns:m="http://schemas.openxmlformats.org/officeDocument/2006/math">
                    <m:d>
                      <m:dPr>
                        <m:begChr m:val="⌈"/>
                        <m:endChr m:val="⌉"/>
                        <m:ctrlPr>
                          <a:rPr lang="en-US" i="1" smtClean="0">
                            <a:latin typeface="Cambria Math" panose="02040503050406030204" pitchFamily="18" charset="0"/>
                            <a:ea typeface="Baskerville" panose="02020502070401020303" pitchFamily="18" charset="0"/>
                          </a:rPr>
                        </m:ctrlPr>
                      </m:dPr>
                      <m:e>
                        <m:rad>
                          <m:radPr>
                            <m:degHide m:val="on"/>
                            <m:ctrlPr>
                              <a:rPr lang="en-US" b="0" i="1" smtClean="0">
                                <a:latin typeface="Cambria Math" panose="02040503050406030204" pitchFamily="18" charset="0"/>
                                <a:ea typeface="Cambria Math" panose="02040503050406030204" pitchFamily="18" charset="0"/>
                              </a:rPr>
                            </m:ctrlPr>
                          </m:radPr>
                          <m:deg/>
                          <m:e>
                            <m:r>
                              <a:rPr lang="en-US" b="0" i="1" smtClean="0">
                                <a:latin typeface="Cambria Math" panose="02040503050406030204" pitchFamily="18" charset="0"/>
                                <a:ea typeface="Cambria Math" panose="02040503050406030204" pitchFamily="18" charset="0"/>
                              </a:rPr>
                              <m:t>2041</m:t>
                            </m:r>
                          </m:e>
                        </m:rad>
                        <m:r>
                          <a:rPr lang="en-US" b="0" i="1" smtClean="0">
                            <a:latin typeface="Cambria Math" panose="02040503050406030204" pitchFamily="18" charset="0"/>
                            <a:ea typeface="Cambria Math" panose="02040503050406030204" pitchFamily="18" charset="0"/>
                          </a:rPr>
                          <m:t> </m:t>
                        </m:r>
                      </m:e>
                    </m:d>
                    <m:r>
                      <a:rPr lang="en-US" i="1">
                        <a:latin typeface="Cambria Math" panose="02040503050406030204" pitchFamily="18" charset="0"/>
                        <a:ea typeface="Baskerville" panose="02020502070401020303" pitchFamily="18" charset="0"/>
                      </a:rPr>
                      <m:t>=46</m:t>
                    </m:r>
                  </m:oMath>
                </a14:m>
                <a:endParaRPr lang="en-US" dirty="0">
                  <a:latin typeface="Baskerville" panose="02020502070401020303" pitchFamily="18" charset="0"/>
                  <a:ea typeface="Baskerville" panose="02020502070401020303" pitchFamily="18" charset="0"/>
                </a:endParaRPr>
              </a:p>
              <a:p>
                <a:pPr marL="0" indent="0" algn="ctr">
                  <a:buNone/>
                </a:pPr>
                <a14:m>
                  <m:oMath xmlns:m="http://schemas.openxmlformats.org/officeDocument/2006/math">
                    <m:sSup>
                      <m:sSupPr>
                        <m:ctrlPr>
                          <a:rPr lang="en-US" i="1">
                            <a:latin typeface="Cambria Math" panose="02040503050406030204" pitchFamily="18" charset="0"/>
                            <a:ea typeface="Baskerville" panose="02020502070401020303" pitchFamily="18" charset="0"/>
                          </a:rPr>
                        </m:ctrlPr>
                      </m:sSupPr>
                      <m:e>
                        <m:r>
                          <a:rPr lang="en-US" b="0" i="1" smtClean="0">
                            <a:latin typeface="Cambria Math" panose="02040503050406030204" pitchFamily="18" charset="0"/>
                            <a:ea typeface="Baskerville" panose="02020502070401020303" pitchFamily="18" charset="0"/>
                          </a:rPr>
                          <m:t> </m:t>
                        </m:r>
                        <m:r>
                          <a:rPr lang="en-US" i="1">
                            <a:latin typeface="Cambria Math" panose="02040503050406030204" pitchFamily="18" charset="0"/>
                            <a:ea typeface="Baskerville" panose="02020502070401020303" pitchFamily="18" charset="0"/>
                          </a:rPr>
                          <m:t>46</m:t>
                        </m:r>
                      </m:e>
                      <m:sup>
                        <m:r>
                          <a:rPr lang="en-US" i="1">
                            <a:latin typeface="Cambria Math" panose="02040503050406030204" pitchFamily="18" charset="0"/>
                            <a:ea typeface="Baskerville" panose="02020502070401020303" pitchFamily="18" charset="0"/>
                          </a:rPr>
                          <m:t>2</m:t>
                        </m:r>
                      </m:sup>
                    </m:sSup>
                    <m:d>
                      <m:dPr>
                        <m:ctrlPr>
                          <a:rPr lang="en-US" i="1">
                            <a:latin typeface="Cambria Math" panose="02040503050406030204" pitchFamily="18" charset="0"/>
                            <a:ea typeface="Baskerville" panose="02020502070401020303" pitchFamily="18" charset="0"/>
                          </a:rPr>
                        </m:ctrlPr>
                      </m:dPr>
                      <m:e>
                        <m:r>
                          <a:rPr lang="en-US" i="1">
                            <a:latin typeface="Cambria Math" panose="02040503050406030204" pitchFamily="18" charset="0"/>
                            <a:ea typeface="Baskerville" panose="02020502070401020303" pitchFamily="18" charset="0"/>
                          </a:rPr>
                          <m:t>𝑚𝑜𝑑</m:t>
                        </m:r>
                        <m:r>
                          <a:rPr lang="en-US" i="1">
                            <a:latin typeface="Cambria Math" panose="02040503050406030204" pitchFamily="18" charset="0"/>
                            <a:ea typeface="Baskerville" panose="02020502070401020303" pitchFamily="18" charset="0"/>
                          </a:rPr>
                          <m:t> 2041</m:t>
                        </m:r>
                      </m:e>
                    </m:d>
                    <m:r>
                      <a:rPr lang="en-US" i="1">
                        <a:latin typeface="Cambria Math" panose="02040503050406030204" pitchFamily="18" charset="0"/>
                        <a:ea typeface="Cambria Math" panose="02040503050406030204" pitchFamily="18" charset="0"/>
                      </a:rPr>
                      <m:t>≡  75≡</m:t>
                    </m:r>
                    <m:r>
                      <a:rPr lang="en-US" i="1" smtClean="0">
                        <a:latin typeface="Cambria Math" panose="02040503050406030204" pitchFamily="18" charset="0"/>
                        <a:ea typeface="Cambria Math" panose="02040503050406030204" pitchFamily="18" charset="0"/>
                      </a:rPr>
                      <m:t>3</m:t>
                    </m:r>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5</m:t>
                        </m:r>
                      </m:e>
                      <m:sup>
                        <m:r>
                          <a:rPr lang="en-US" i="1">
                            <a:latin typeface="Cambria Math" panose="02040503050406030204" pitchFamily="18" charset="0"/>
                            <a:ea typeface="Cambria Math" panose="02040503050406030204" pitchFamily="18" charset="0"/>
                          </a:rPr>
                          <m:t>2</m:t>
                        </m:r>
                      </m:sup>
                    </m:sSup>
                    <m:r>
                      <a:rPr lang="en-US" i="1">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  </m:t>
                    </m:r>
                  </m:oMath>
                </a14:m>
                <a:r>
                  <a:rPr lang="en-US" dirty="0">
                    <a:ea typeface="Cambria Math" panose="02040503050406030204" pitchFamily="18" charset="0"/>
                  </a:rPr>
                  <a:t> </a:t>
                </a:r>
              </a:p>
              <a:p>
                <a:pPr marL="0" indent="0">
                  <a:buNone/>
                </a:pPr>
                <a14:m>
                  <m:oMathPara xmlns:m="http://schemas.openxmlformats.org/officeDocument/2006/math">
                    <m:oMathParaPr>
                      <m:jc m:val="centerGroup"/>
                    </m:oMathParaPr>
                    <m:oMath xmlns:m="http://schemas.openxmlformats.org/officeDocument/2006/math">
                      <m:sSup>
                        <m:sSupPr>
                          <m:ctrlPr>
                            <a:rPr lang="en-US" i="1">
                              <a:latin typeface="Cambria Math" panose="02040503050406030204" pitchFamily="18" charset="0"/>
                              <a:ea typeface="Baskerville" panose="02020502070401020303" pitchFamily="18" charset="0"/>
                            </a:rPr>
                          </m:ctrlPr>
                        </m:sSupPr>
                        <m:e>
                          <m:r>
                            <a:rPr lang="en-US" b="0" i="1" smtClean="0">
                              <a:latin typeface="Cambria Math" panose="02040503050406030204" pitchFamily="18" charset="0"/>
                              <a:ea typeface="Baskerville" panose="02020502070401020303" pitchFamily="18" charset="0"/>
                            </a:rPr>
                            <m:t> </m:t>
                          </m:r>
                          <m:r>
                            <a:rPr lang="en-US" i="1">
                              <a:latin typeface="Cambria Math" panose="02040503050406030204" pitchFamily="18" charset="0"/>
                              <a:ea typeface="Baskerville" panose="02020502070401020303" pitchFamily="18" charset="0"/>
                            </a:rPr>
                            <m:t>47</m:t>
                          </m:r>
                        </m:e>
                        <m:sup>
                          <m:r>
                            <a:rPr lang="en-US" i="1">
                              <a:latin typeface="Cambria Math" panose="02040503050406030204" pitchFamily="18" charset="0"/>
                              <a:ea typeface="Baskerville" panose="02020502070401020303" pitchFamily="18" charset="0"/>
                            </a:rPr>
                            <m:t>2</m:t>
                          </m:r>
                        </m:sup>
                      </m:sSup>
                      <m:d>
                        <m:dPr>
                          <m:ctrlPr>
                            <a:rPr lang="en-US" i="1">
                              <a:latin typeface="Cambria Math" panose="02040503050406030204" pitchFamily="18" charset="0"/>
                              <a:ea typeface="Baskerville" panose="02020502070401020303" pitchFamily="18" charset="0"/>
                            </a:rPr>
                          </m:ctrlPr>
                        </m:dPr>
                        <m:e>
                          <m:r>
                            <a:rPr lang="en-US" i="1">
                              <a:latin typeface="Cambria Math" panose="02040503050406030204" pitchFamily="18" charset="0"/>
                              <a:ea typeface="Baskerville" panose="02020502070401020303" pitchFamily="18" charset="0"/>
                            </a:rPr>
                            <m:t>𝑚𝑜𝑑</m:t>
                          </m:r>
                          <m:r>
                            <a:rPr lang="en-US" i="1">
                              <a:latin typeface="Cambria Math" panose="02040503050406030204" pitchFamily="18" charset="0"/>
                              <a:ea typeface="Baskerville" panose="02020502070401020303" pitchFamily="18" charset="0"/>
                            </a:rPr>
                            <m:t> 2041</m:t>
                          </m:r>
                        </m:e>
                      </m:d>
                      <m:r>
                        <a:rPr lang="en-US" i="1">
                          <a:latin typeface="Cambria Math" panose="02040503050406030204" pitchFamily="18" charset="0"/>
                          <a:ea typeface="Cambria Math" panose="02040503050406030204" pitchFamily="18" charset="0"/>
                        </a:rPr>
                        <m:t>≡168≡</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2</m:t>
                          </m:r>
                        </m:e>
                        <m:sup>
                          <m:r>
                            <a:rPr lang="en-US" i="1">
                              <a:latin typeface="Cambria Math" panose="02040503050406030204" pitchFamily="18" charset="0"/>
                              <a:ea typeface="Cambria Math" panose="02040503050406030204" pitchFamily="18" charset="0"/>
                            </a:rPr>
                            <m:t>3</m:t>
                          </m:r>
                        </m:sup>
                      </m:sSup>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3</m:t>
                      </m:r>
                      <m:r>
                        <a:rPr lang="en-US" b="0" i="1" smtClean="0">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×7 </m:t>
                      </m:r>
                    </m:oMath>
                  </m:oMathPara>
                </a14:m>
                <a:endParaRPr lang="en-US" dirty="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p>
                        <m:sSupPr>
                          <m:ctrlPr>
                            <a:rPr lang="en-US" i="1">
                              <a:latin typeface="Cambria Math" panose="02040503050406030204" pitchFamily="18" charset="0"/>
                              <a:ea typeface="Baskerville" panose="02020502070401020303" pitchFamily="18" charset="0"/>
                            </a:rPr>
                          </m:ctrlPr>
                        </m:sSupPr>
                        <m:e>
                          <m:r>
                            <a:rPr lang="en-US" b="0" i="1" smtClean="0">
                              <a:latin typeface="Cambria Math" panose="02040503050406030204" pitchFamily="18" charset="0"/>
                              <a:ea typeface="Baskerville" panose="02020502070401020303" pitchFamily="18" charset="0"/>
                            </a:rPr>
                            <m:t>         </m:t>
                          </m:r>
                          <m:r>
                            <a:rPr lang="en-US" i="1">
                              <a:latin typeface="Cambria Math" panose="02040503050406030204" pitchFamily="18" charset="0"/>
                              <a:ea typeface="Baskerville" panose="02020502070401020303" pitchFamily="18" charset="0"/>
                            </a:rPr>
                            <m:t>48</m:t>
                          </m:r>
                        </m:e>
                        <m:sup>
                          <m:r>
                            <a:rPr lang="en-US" i="1">
                              <a:latin typeface="Cambria Math" panose="02040503050406030204" pitchFamily="18" charset="0"/>
                              <a:ea typeface="Baskerville" panose="02020502070401020303" pitchFamily="18" charset="0"/>
                            </a:rPr>
                            <m:t>2</m:t>
                          </m:r>
                        </m:sup>
                      </m:sSup>
                      <m:d>
                        <m:dPr>
                          <m:ctrlPr>
                            <a:rPr lang="en-US" i="1">
                              <a:latin typeface="Cambria Math" panose="02040503050406030204" pitchFamily="18" charset="0"/>
                              <a:ea typeface="Baskerville" panose="02020502070401020303" pitchFamily="18" charset="0"/>
                            </a:rPr>
                          </m:ctrlPr>
                        </m:dPr>
                        <m:e>
                          <m:r>
                            <a:rPr lang="en-US" i="1">
                              <a:latin typeface="Cambria Math" panose="02040503050406030204" pitchFamily="18" charset="0"/>
                              <a:ea typeface="Baskerville" panose="02020502070401020303" pitchFamily="18" charset="0"/>
                            </a:rPr>
                            <m:t>𝑚𝑜𝑑</m:t>
                          </m:r>
                          <m:r>
                            <a:rPr lang="en-US" i="1">
                              <a:latin typeface="Cambria Math" panose="02040503050406030204" pitchFamily="18" charset="0"/>
                              <a:ea typeface="Baskerville" panose="02020502070401020303" pitchFamily="18" charset="0"/>
                            </a:rPr>
                            <m:t> 2041</m:t>
                          </m:r>
                        </m:e>
                      </m:d>
                      <m:r>
                        <a:rPr lang="en-US" i="1">
                          <a:latin typeface="Cambria Math" panose="02040503050406030204" pitchFamily="18" charset="0"/>
                          <a:ea typeface="Cambria Math" panose="02040503050406030204" pitchFamily="18" charset="0"/>
                        </a:rPr>
                        <m:t>≡263      </m:t>
                      </m:r>
                      <m:r>
                        <a:rPr lang="en-US" b="0" i="1" smtClean="0">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                      </m:t>
                      </m:r>
                    </m:oMath>
                  </m:oMathPara>
                </a14:m>
                <a:endParaRPr lang="en-US" dirty="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Baskerville" panose="02020502070401020303" pitchFamily="18" charset="0"/>
                        </a:rPr>
                        <m:t>         </m:t>
                      </m:r>
                      <m:sSup>
                        <m:sSupPr>
                          <m:ctrlPr>
                            <a:rPr lang="en-US" i="1">
                              <a:latin typeface="Cambria Math" panose="02040503050406030204" pitchFamily="18" charset="0"/>
                              <a:ea typeface="Baskerville" panose="02020502070401020303" pitchFamily="18" charset="0"/>
                            </a:rPr>
                          </m:ctrlPr>
                        </m:sSupPr>
                        <m:e>
                          <m:r>
                            <a:rPr lang="en-US" i="1">
                              <a:latin typeface="Cambria Math" panose="02040503050406030204" pitchFamily="18" charset="0"/>
                              <a:ea typeface="Baskerville" panose="02020502070401020303" pitchFamily="18" charset="0"/>
                            </a:rPr>
                            <m:t>49</m:t>
                          </m:r>
                        </m:e>
                        <m:sup>
                          <m:r>
                            <a:rPr lang="en-US" i="1">
                              <a:latin typeface="Cambria Math" panose="02040503050406030204" pitchFamily="18" charset="0"/>
                              <a:ea typeface="Baskerville" panose="02020502070401020303" pitchFamily="18" charset="0"/>
                            </a:rPr>
                            <m:t>2</m:t>
                          </m:r>
                        </m:sup>
                      </m:sSup>
                      <m:d>
                        <m:dPr>
                          <m:ctrlPr>
                            <a:rPr lang="en-US" i="1">
                              <a:latin typeface="Cambria Math" panose="02040503050406030204" pitchFamily="18" charset="0"/>
                              <a:ea typeface="Baskerville" panose="02020502070401020303" pitchFamily="18" charset="0"/>
                            </a:rPr>
                          </m:ctrlPr>
                        </m:dPr>
                        <m:e>
                          <m:r>
                            <a:rPr lang="en-US" i="1">
                              <a:latin typeface="Cambria Math" panose="02040503050406030204" pitchFamily="18" charset="0"/>
                              <a:ea typeface="Baskerville" panose="02020502070401020303" pitchFamily="18" charset="0"/>
                            </a:rPr>
                            <m:t>𝑚𝑜𝑑</m:t>
                          </m:r>
                          <m:r>
                            <a:rPr lang="en-US" i="1">
                              <a:latin typeface="Cambria Math" panose="02040503050406030204" pitchFamily="18" charset="0"/>
                              <a:ea typeface="Baskerville" panose="02020502070401020303" pitchFamily="18" charset="0"/>
                            </a:rPr>
                            <m:t> 2041</m:t>
                          </m:r>
                        </m:e>
                      </m:d>
                      <m:r>
                        <a:rPr lang="en-US" i="1">
                          <a:latin typeface="Cambria Math" panose="02040503050406030204" pitchFamily="18" charset="0"/>
                          <a:ea typeface="Cambria Math" panose="02040503050406030204" pitchFamily="18" charset="0"/>
                        </a:rPr>
                        <m:t>≡360≡</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2</m:t>
                          </m:r>
                        </m:e>
                        <m:sup>
                          <m:r>
                            <a:rPr lang="en-US" i="1">
                              <a:latin typeface="Cambria Math" panose="02040503050406030204" pitchFamily="18" charset="0"/>
                              <a:ea typeface="Cambria Math" panose="02040503050406030204" pitchFamily="18" charset="0"/>
                            </a:rPr>
                            <m:t>3</m:t>
                          </m:r>
                        </m:sup>
                      </m:sSup>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 </m:t>
                      </m:r>
                      <m:sSup>
                        <m:sSupPr>
                          <m:ctrlPr>
                            <a:rPr lang="en-US" i="1">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3</m:t>
                          </m:r>
                        </m:e>
                        <m:sup>
                          <m:r>
                            <a:rPr lang="en-US" i="1">
                              <a:latin typeface="Cambria Math" panose="02040503050406030204" pitchFamily="18" charset="0"/>
                              <a:ea typeface="Cambria Math" panose="02040503050406030204" pitchFamily="18" charset="0"/>
                            </a:rPr>
                            <m:t>2</m:t>
                          </m:r>
                        </m:sup>
                      </m:sSup>
                      <m:r>
                        <a:rPr lang="en-US" b="0" i="1" smtClean="0">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×5</m:t>
                      </m:r>
                      <m:r>
                        <a:rPr lang="en-US" b="0" i="1" smtClean="0">
                          <a:latin typeface="Cambria Math" panose="02040503050406030204" pitchFamily="18" charset="0"/>
                          <a:ea typeface="Cambria Math" panose="02040503050406030204" pitchFamily="18" charset="0"/>
                        </a:rPr>
                        <m:t>       </m:t>
                      </m:r>
                    </m:oMath>
                  </m:oMathPara>
                </a14:m>
                <a:endParaRPr lang="en-US" dirty="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p>
                        <m:sSupPr>
                          <m:ctrlPr>
                            <a:rPr lang="en-US" i="1">
                              <a:latin typeface="Cambria Math" panose="02040503050406030204" pitchFamily="18" charset="0"/>
                              <a:ea typeface="Baskerville" panose="02020502070401020303" pitchFamily="18" charset="0"/>
                            </a:rPr>
                          </m:ctrlPr>
                        </m:sSupPr>
                        <m:e>
                          <m:r>
                            <a:rPr lang="en-US" b="0" i="1" smtClean="0">
                              <a:latin typeface="Cambria Math" panose="02040503050406030204" pitchFamily="18" charset="0"/>
                              <a:ea typeface="Baskerville" panose="02020502070401020303" pitchFamily="18" charset="0"/>
                            </a:rPr>
                            <m:t>  </m:t>
                          </m:r>
                          <m:r>
                            <a:rPr lang="en-US" i="1">
                              <a:latin typeface="Cambria Math" panose="02040503050406030204" pitchFamily="18" charset="0"/>
                              <a:ea typeface="Baskerville" panose="02020502070401020303" pitchFamily="18" charset="0"/>
                            </a:rPr>
                            <m:t>50</m:t>
                          </m:r>
                        </m:e>
                        <m:sup>
                          <m:r>
                            <a:rPr lang="en-US" i="1">
                              <a:latin typeface="Cambria Math" panose="02040503050406030204" pitchFamily="18" charset="0"/>
                              <a:ea typeface="Baskerville" panose="02020502070401020303" pitchFamily="18" charset="0"/>
                            </a:rPr>
                            <m:t>2</m:t>
                          </m:r>
                        </m:sup>
                      </m:sSup>
                      <m:d>
                        <m:dPr>
                          <m:ctrlPr>
                            <a:rPr lang="en-US" i="1">
                              <a:latin typeface="Cambria Math" panose="02040503050406030204" pitchFamily="18" charset="0"/>
                              <a:ea typeface="Baskerville" panose="02020502070401020303" pitchFamily="18" charset="0"/>
                            </a:rPr>
                          </m:ctrlPr>
                        </m:dPr>
                        <m:e>
                          <m:r>
                            <a:rPr lang="en-US" i="1">
                              <a:latin typeface="Cambria Math" panose="02040503050406030204" pitchFamily="18" charset="0"/>
                              <a:ea typeface="Baskerville" panose="02020502070401020303" pitchFamily="18" charset="0"/>
                            </a:rPr>
                            <m:t>𝑚𝑜𝑑</m:t>
                          </m:r>
                          <m:r>
                            <a:rPr lang="en-US" i="1">
                              <a:latin typeface="Cambria Math" panose="02040503050406030204" pitchFamily="18" charset="0"/>
                              <a:ea typeface="Baskerville" panose="02020502070401020303" pitchFamily="18" charset="0"/>
                            </a:rPr>
                            <m:t> 2041</m:t>
                          </m:r>
                        </m:e>
                      </m:d>
                      <m:r>
                        <a:rPr lang="en-US" i="1">
                          <a:latin typeface="Cambria Math" panose="02040503050406030204" pitchFamily="18" charset="0"/>
                          <a:ea typeface="Cambria Math" panose="02040503050406030204" pitchFamily="18" charset="0"/>
                        </a:rPr>
                        <m:t>≡459≡</m:t>
                      </m:r>
                      <m:sSup>
                        <m:sSupPr>
                          <m:ctrlPr>
                            <a:rPr lang="en-US" i="1">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3</m:t>
                          </m:r>
                        </m:e>
                        <m:sup>
                          <m:r>
                            <a:rPr lang="en-US" i="1">
                              <a:latin typeface="Cambria Math" panose="02040503050406030204" pitchFamily="18" charset="0"/>
                              <a:ea typeface="Cambria Math" panose="02040503050406030204" pitchFamily="18" charset="0"/>
                            </a:rPr>
                            <m:t>3</m:t>
                          </m:r>
                        </m:sup>
                      </m:sSup>
                      <m:r>
                        <a:rPr lang="en-US" b="0" i="1" smtClean="0">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×17</m:t>
                      </m:r>
                      <m:r>
                        <a:rPr lang="en-US" b="0" i="1" smtClean="0">
                          <a:latin typeface="Cambria Math" panose="02040503050406030204" pitchFamily="18" charset="0"/>
                          <a:ea typeface="Cambria Math" panose="02040503050406030204" pitchFamily="18" charset="0"/>
                        </a:rPr>
                        <m:t>     </m:t>
                      </m:r>
                    </m:oMath>
                  </m:oMathPara>
                </a14:m>
                <a:endParaRPr lang="en-US" dirty="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p>
                        <m:sSupPr>
                          <m:ctrlPr>
                            <a:rPr lang="en-US" i="1">
                              <a:latin typeface="Cambria Math" panose="02040503050406030204" pitchFamily="18" charset="0"/>
                              <a:ea typeface="Baskerville" panose="02020502070401020303" pitchFamily="18" charset="0"/>
                            </a:rPr>
                          </m:ctrlPr>
                        </m:sSupPr>
                        <m:e>
                          <m:r>
                            <a:rPr lang="en-US" b="0" i="1" smtClean="0">
                              <a:latin typeface="Cambria Math" panose="02040503050406030204" pitchFamily="18" charset="0"/>
                              <a:ea typeface="Baskerville" panose="02020502070401020303" pitchFamily="18" charset="0"/>
                            </a:rPr>
                            <m:t>             </m:t>
                          </m:r>
                          <m:r>
                            <a:rPr lang="en-US" i="1">
                              <a:latin typeface="Cambria Math" panose="02040503050406030204" pitchFamily="18" charset="0"/>
                              <a:ea typeface="Baskerville" panose="02020502070401020303" pitchFamily="18" charset="0"/>
                            </a:rPr>
                            <m:t>51</m:t>
                          </m:r>
                        </m:e>
                        <m:sup>
                          <m:r>
                            <a:rPr lang="en-US" i="1">
                              <a:latin typeface="Cambria Math" panose="02040503050406030204" pitchFamily="18" charset="0"/>
                              <a:ea typeface="Baskerville" panose="02020502070401020303" pitchFamily="18" charset="0"/>
                            </a:rPr>
                            <m:t>2</m:t>
                          </m:r>
                        </m:sup>
                      </m:sSup>
                      <m:d>
                        <m:dPr>
                          <m:ctrlPr>
                            <a:rPr lang="en-US" i="1">
                              <a:latin typeface="Cambria Math" panose="02040503050406030204" pitchFamily="18" charset="0"/>
                              <a:ea typeface="Baskerville" panose="02020502070401020303" pitchFamily="18" charset="0"/>
                            </a:rPr>
                          </m:ctrlPr>
                        </m:dPr>
                        <m:e>
                          <m:r>
                            <a:rPr lang="en-US" i="1">
                              <a:latin typeface="Cambria Math" panose="02040503050406030204" pitchFamily="18" charset="0"/>
                              <a:ea typeface="Baskerville" panose="02020502070401020303" pitchFamily="18" charset="0"/>
                            </a:rPr>
                            <m:t>𝑚𝑜𝑑</m:t>
                          </m:r>
                          <m:r>
                            <a:rPr lang="en-US" i="1">
                              <a:latin typeface="Cambria Math" panose="02040503050406030204" pitchFamily="18" charset="0"/>
                              <a:ea typeface="Baskerville" panose="02020502070401020303" pitchFamily="18" charset="0"/>
                            </a:rPr>
                            <m:t> 2041</m:t>
                          </m:r>
                        </m:e>
                      </m:d>
                      <m:r>
                        <a:rPr lang="en-US" i="1">
                          <a:latin typeface="Cambria Math" panose="02040503050406030204" pitchFamily="18" charset="0"/>
                          <a:ea typeface="Cambria Math" panose="02040503050406030204" pitchFamily="18" charset="0"/>
                        </a:rPr>
                        <m:t>≡560≡</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2</m:t>
                          </m:r>
                        </m:e>
                        <m:sup>
                          <m:r>
                            <a:rPr lang="en-US" i="1">
                              <a:latin typeface="Cambria Math" panose="02040503050406030204" pitchFamily="18" charset="0"/>
                              <a:ea typeface="Cambria Math" panose="02040503050406030204" pitchFamily="18" charset="0"/>
                            </a:rPr>
                            <m:t>4</m:t>
                          </m:r>
                        </m:sup>
                      </m:sSup>
                      <m:r>
                        <a:rPr lang="en-US" i="1">
                          <a:latin typeface="Cambria Math" panose="02040503050406030204" pitchFamily="18" charset="0"/>
                          <a:ea typeface="Cambria Math" panose="02040503050406030204" pitchFamily="18" charset="0"/>
                        </a:rPr>
                        <m:t>×5</m:t>
                      </m:r>
                      <m:r>
                        <a:rPr lang="en-US" b="0" i="1" smtClean="0">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×7</m:t>
                      </m:r>
                      <m:r>
                        <a:rPr lang="en-US" b="0" i="1" smtClean="0">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   </m:t>
                      </m:r>
                    </m:oMath>
                  </m:oMathPara>
                </a14:m>
                <a:endParaRPr lang="en-US" dirty="0">
                  <a:ea typeface="Cambria Math" panose="02040503050406030204" pitchFamily="18" charset="0"/>
                </a:endParaRPr>
              </a:p>
              <a:p>
                <a:pPr marL="0" indent="0">
                  <a:buNone/>
                </a:pPr>
                <a:endParaRPr lang="en-US" dirty="0">
                  <a:latin typeface="Baskerville" panose="02020502070401020303" pitchFamily="18" charset="0"/>
                  <a:ea typeface="Baskerville" panose="02020502070401020303" pitchFamily="18" charset="0"/>
                </a:endParaRPr>
              </a:p>
            </p:txBody>
          </p:sp>
        </mc:Choice>
        <mc:Fallback>
          <p:sp>
            <p:nvSpPr>
              <p:cNvPr id="3" name="Content Placeholder 2">
                <a:extLst>
                  <a:ext uri="{FF2B5EF4-FFF2-40B4-BE49-F238E27FC236}">
                    <a16:creationId xmlns:a16="http://schemas.microsoft.com/office/drawing/2014/main" id="{A6FBCA97-83A3-3445-B531-1616285146C9}"/>
                  </a:ext>
                </a:extLst>
              </p:cNvPr>
              <p:cNvSpPr>
                <a:spLocks noGrp="1" noRot="1" noChangeAspect="1" noMove="1" noResize="1" noEditPoints="1" noAdjustHandles="1" noChangeArrowheads="1" noChangeShapeType="1" noTextEdit="1"/>
              </p:cNvSpPr>
              <p:nvPr>
                <p:ph idx="1"/>
              </p:nvPr>
            </p:nvSpPr>
            <p:spPr>
              <a:xfrm>
                <a:off x="571982" y="320916"/>
                <a:ext cx="10515600" cy="4351338"/>
              </a:xfrm>
              <a:blipFill>
                <a:blip r:embed="rId2"/>
                <a:stretch>
                  <a:fillRect l="-1217" t="-140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564265746"/>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docProps/app.xml><?xml version="1.0" encoding="utf-8"?>
<Properties xmlns="http://schemas.openxmlformats.org/officeDocument/2006/extended-properties" xmlns:vt="http://schemas.openxmlformats.org/officeDocument/2006/docPropsVTypes">
  <Template>Office Theme</Template>
  <TotalTime>707</TotalTime>
  <Words>3507</Words>
  <Application>Microsoft Office PowerPoint</Application>
  <PresentationFormat>Widescreen</PresentationFormat>
  <Paragraphs>250</Paragraphs>
  <Slides>39</Slides>
  <Notes>0</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39</vt:i4>
      </vt:variant>
    </vt:vector>
  </HeadingPairs>
  <TitlesOfParts>
    <vt:vector size="46" baseType="lpstr">
      <vt:lpstr>Baskerville</vt:lpstr>
      <vt:lpstr>Arial</vt:lpstr>
      <vt:lpstr>Calibri</vt:lpstr>
      <vt:lpstr>Calibri Light</vt:lpstr>
      <vt:lpstr>Cambria Math</vt:lpstr>
      <vt:lpstr>Wingdings</vt:lpstr>
      <vt:lpstr>Office Theme</vt:lpstr>
      <vt:lpstr>RSA </vt:lpstr>
      <vt:lpstr>Our Problem</vt:lpstr>
      <vt:lpstr>Question: What’s Bob’s message?</vt:lpstr>
      <vt:lpstr>How do we factor n? </vt:lpstr>
      <vt:lpstr>Factor n/2707</vt:lpstr>
      <vt:lpstr>Factor n/2707 using Fermat’s method</vt:lpstr>
      <vt:lpstr>Fermat’s Method</vt:lpstr>
      <vt:lpstr>Quadratic Sieve</vt:lpstr>
      <vt:lpstr>PowerPoint Presentation</vt:lpstr>
      <vt:lpstr>PowerPoint Presentation</vt:lpstr>
      <vt:lpstr>B-smooth Number</vt:lpstr>
      <vt:lpstr>If we have enough Q(x_i ) that are  B-smooth number…</vt:lpstr>
      <vt:lpstr>Factor Base</vt:lpstr>
      <vt:lpstr>Convert the Q(x_i ) list to matrix representation </vt:lpstr>
      <vt:lpstr>How do we use matrix? </vt:lpstr>
      <vt:lpstr>Matrix under GF[2] </vt:lpstr>
      <vt:lpstr>Challenge we face to factor k, a 67-digit integer</vt:lpstr>
      <vt:lpstr>Attempt 1 – Sieving by go through each element in the interval</vt:lpstr>
      <vt:lpstr>Attempt 1 – Sieving by go through each element in the interval</vt:lpstr>
      <vt:lpstr>Attempt 2 – Sieving by “jumping”</vt:lpstr>
      <vt:lpstr>Attempt 2 – Sieving by “jumping”</vt:lpstr>
      <vt:lpstr>Attempt 2 – Sieving by “jumping”</vt:lpstr>
      <vt:lpstr>Attempt 3 – Our Optimal attempt</vt:lpstr>
      <vt:lpstr>Attempt 3 – Our Optimal attempt</vt:lpstr>
      <vt:lpstr>Attempt 3 – Our Optimal attempt</vt:lpstr>
      <vt:lpstr>Attempt 3 – Our Optimal attempt</vt:lpstr>
      <vt:lpstr>Attempt 3 – Our Optimal attempt</vt:lpstr>
      <vt:lpstr>Scale the size of our factor base</vt:lpstr>
      <vt:lpstr>Scale the size of our factor base</vt:lpstr>
      <vt:lpstr>Searching for smooth numbers of factor base size of 40001, including -1 as a factor base.</vt:lpstr>
      <vt:lpstr>Using Meataxe to solve for our relations</vt:lpstr>
      <vt:lpstr>Using Meataxe to solve for our relations</vt:lpstr>
      <vt:lpstr>Using Meataxe to solve for our relations</vt:lpstr>
      <vt:lpstr>Result from Meataxe to solve our relations</vt:lpstr>
      <vt:lpstr>Result from Meataxe to solve our relations</vt:lpstr>
      <vt:lpstr>Result from Meataxe to solve our relations</vt:lpstr>
      <vt:lpstr>Decrypt the message</vt:lpstr>
      <vt:lpstr>Convert the message to English plaintext </vt:lpstr>
      <vt:lpstr>HURRAY!!!!!!!!!!!  We break the cipher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Xinying Wang</dc:creator>
  <cp:lastModifiedBy>gaosheng chen</cp:lastModifiedBy>
  <cp:revision>64</cp:revision>
  <cp:lastPrinted>2019-11-26T11:50:56Z</cp:lastPrinted>
  <dcterms:created xsi:type="dcterms:W3CDTF">2019-11-26T06:19:05Z</dcterms:created>
  <dcterms:modified xsi:type="dcterms:W3CDTF">2019-11-26T18:28:52Z</dcterms:modified>
</cp:coreProperties>
</file>